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notesMasterIdLst>
    <p:notesMasterId r:id="rId43"/>
  </p:notesMasterIdLst>
  <p:sldIdLst>
    <p:sldId id="256" r:id="rId2"/>
    <p:sldId id="302" r:id="rId3"/>
    <p:sldId id="259" r:id="rId4"/>
    <p:sldId id="257" r:id="rId5"/>
    <p:sldId id="276" r:id="rId6"/>
    <p:sldId id="289" r:id="rId7"/>
    <p:sldId id="277" r:id="rId8"/>
    <p:sldId id="258" r:id="rId9"/>
    <p:sldId id="281" r:id="rId10"/>
    <p:sldId id="260" r:id="rId11"/>
    <p:sldId id="278" r:id="rId12"/>
    <p:sldId id="279" r:id="rId13"/>
    <p:sldId id="280" r:id="rId14"/>
    <p:sldId id="285" r:id="rId15"/>
    <p:sldId id="288" r:id="rId16"/>
    <p:sldId id="286" r:id="rId17"/>
    <p:sldId id="287" r:id="rId18"/>
    <p:sldId id="290" r:id="rId19"/>
    <p:sldId id="301" r:id="rId20"/>
    <p:sldId id="303" r:id="rId21"/>
    <p:sldId id="271" r:id="rId22"/>
    <p:sldId id="291" r:id="rId23"/>
    <p:sldId id="262" r:id="rId24"/>
    <p:sldId id="304" r:id="rId25"/>
    <p:sldId id="292" r:id="rId26"/>
    <p:sldId id="293" r:id="rId27"/>
    <p:sldId id="294" r:id="rId28"/>
    <p:sldId id="263" r:id="rId29"/>
    <p:sldId id="264" r:id="rId30"/>
    <p:sldId id="265" r:id="rId31"/>
    <p:sldId id="266" r:id="rId32"/>
    <p:sldId id="298" r:id="rId33"/>
    <p:sldId id="267" r:id="rId34"/>
    <p:sldId id="299" r:id="rId35"/>
    <p:sldId id="268" r:id="rId36"/>
    <p:sldId id="300" r:id="rId37"/>
    <p:sldId id="272" r:id="rId38"/>
    <p:sldId id="273" r:id="rId39"/>
    <p:sldId id="269" r:id="rId40"/>
    <p:sldId id="270" r:id="rId41"/>
    <p:sldId id="275" r:id="rId4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276" y="102"/>
      </p:cViewPr>
      <p:guideLst>
        <p:guide orient="horz" pos="213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0799D8-21FA-45DD-B357-B703A88DD4B9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300BC2-77AC-49E7-BCD2-710A466F1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273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300BC2-77AC-49E7-BCD2-710A466F1451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410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A94-3EB7-4F42-9D44-4A1B51F54C25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99415-4DA7-4791-9156-8145A870C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072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A94-3EB7-4F42-9D44-4A1B51F54C25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99415-4DA7-4791-9156-8145A870C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78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A94-3EB7-4F42-9D44-4A1B51F54C25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99415-4DA7-4791-9156-8145A870C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4183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A94-3EB7-4F42-9D44-4A1B51F54C25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99415-4DA7-4791-9156-8145A870C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9724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A94-3EB7-4F42-9D44-4A1B51F54C25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99415-4DA7-4791-9156-8145A870C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9287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A94-3EB7-4F42-9D44-4A1B51F54C25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99415-4DA7-4791-9156-8145A870C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4400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A94-3EB7-4F42-9D44-4A1B51F54C25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99415-4DA7-4791-9156-8145A870C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0952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A94-3EB7-4F42-9D44-4A1B51F54C25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99415-4DA7-4791-9156-8145A870C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7473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A94-3EB7-4F42-9D44-4A1B51F54C25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99415-4DA7-4791-9156-8145A870C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308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A94-3EB7-4F42-9D44-4A1B51F54C25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88A99415-4DA7-4791-9156-8145A870C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854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A94-3EB7-4F42-9D44-4A1B51F54C25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99415-4DA7-4791-9156-8145A870C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192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A94-3EB7-4F42-9D44-4A1B51F54C25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99415-4DA7-4791-9156-8145A870C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599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A94-3EB7-4F42-9D44-4A1B51F54C25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99415-4DA7-4791-9156-8145A870C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48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A94-3EB7-4F42-9D44-4A1B51F54C25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99415-4DA7-4791-9156-8145A870C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008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A94-3EB7-4F42-9D44-4A1B51F54C25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99415-4DA7-4791-9156-8145A870C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039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A94-3EB7-4F42-9D44-4A1B51F54C25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99415-4DA7-4791-9156-8145A870C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69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A94-3EB7-4F42-9D44-4A1B51F54C25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99415-4DA7-4791-9156-8145A870C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5301A94-3EB7-4F42-9D44-4A1B51F54C25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8A99415-4DA7-4791-9156-8145A870C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267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812" r:id="rId16"/>
    <p:sldLayoutId id="21474838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bsco.com/academic-libraries/products/ebsco-discovery-service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bsco.com/academic-libraries/products/ebsco-discovery-service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bsco.com/academic-libraries/products/ebsco-discovery-service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bsco.com/academic-libraries/products/ebsco-discovery-service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loudsource.net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loudsource.net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cloudsource.net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loudsource.net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loudsource.net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80/1941126X.2017.1270097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exlibrisgroup.com/products/primo-discovery-service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xlibrisgroup.com/products/primo-discovery-service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xlibrisgroup.com/products/primo-discovery-service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exlibrisgroup.com/products/primo-discovery-service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exlibrisgroup.com/products/primo-discovery-service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6CBC3-6CFB-D04A-F9CA-5E405EEE8B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28401" y="2228295"/>
            <a:ext cx="8574622" cy="1200706"/>
          </a:xfrm>
        </p:spPr>
        <p:txBody>
          <a:bodyPr>
            <a:normAutofit/>
          </a:bodyPr>
          <a:lstStyle/>
          <a:p>
            <a:r>
              <a:rPr lang="en-US" b="0" i="0">
                <a:solidFill>
                  <a:srgbClr val="44444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New Kid</a:t>
            </a:r>
            <a:r>
              <a:rPr lang="en-US">
                <a:solidFill>
                  <a:srgbClr val="44444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b="0" i="0">
                <a:solidFill>
                  <a:srgbClr val="44444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on the Block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FDFD13-139D-0E9E-4B9A-1D35C74CD8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b="0" i="0">
                <a:solidFill>
                  <a:srgbClr val="44444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An Evaluation of Web-Scale Discovery Services </a:t>
            </a:r>
            <a:endParaRPr lang="en-US" sz="3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1407C43D-58A6-5791-5344-17A2D6E1C0C7}"/>
              </a:ext>
            </a:extLst>
          </p:cNvPr>
          <p:cNvSpPr txBox="1">
            <a:spLocks/>
          </p:cNvSpPr>
          <p:nvPr/>
        </p:nvSpPr>
        <p:spPr>
          <a:xfrm>
            <a:off x="8866908" y="6452558"/>
            <a:ext cx="3325091" cy="40544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Friday June 7, 2024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E9455429-1FCC-01DB-38AE-BEE21EA97097}"/>
              </a:ext>
            </a:extLst>
          </p:cNvPr>
          <p:cNvSpPr txBox="1">
            <a:spLocks/>
          </p:cNvSpPr>
          <p:nvPr/>
        </p:nvSpPr>
        <p:spPr>
          <a:xfrm>
            <a:off x="106219" y="5791200"/>
            <a:ext cx="3422072" cy="1066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Anita Winger</a:t>
            </a:r>
          </a:p>
          <a:p>
            <a:pPr algn="l"/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Mississippi State University</a:t>
            </a:r>
          </a:p>
          <a:p>
            <a:pPr algn="l"/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1082CC6-609F-F1C0-DDC6-A6E29E6B56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0485" y="0"/>
            <a:ext cx="3297936" cy="816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9045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35739-CCF6-E8D2-6F00-4651C0143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8966" y="287693"/>
            <a:ext cx="10018713" cy="921327"/>
          </a:xfrm>
        </p:spPr>
        <p:txBody>
          <a:bodyPr>
            <a:normAutofit fontScale="90000"/>
          </a:bodyPr>
          <a:lstStyle/>
          <a:p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Ebsco Discovery Service (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EDS)</a:t>
            </a:r>
            <a:b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Data and Searching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860CBD-52B3-1A4F-238D-71DEFD82B5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8966" y="1585514"/>
            <a:ext cx="10515600" cy="5289481"/>
          </a:xfrm>
        </p:spPr>
        <p:txBody>
          <a:bodyPr>
            <a:normAutofit fontScale="92500" lnSpcReduction="10000"/>
          </a:bodyPr>
          <a:lstStyle/>
          <a:p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Leverages native MeSH, CINAHL, APA and other thesauri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No bias toward content from any provider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Relevancy Priorities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Match on subject headings from controlled vocabularies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Match on article titles 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Match on author keywords 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Match on keywords within abstracts 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Match on keywords within full text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Priorities</a:t>
            </a:r>
          </a:p>
          <a:p>
            <a:pPr lvl="1"/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Recency</a:t>
            </a:r>
          </a:p>
          <a:p>
            <a:pPr lvl="1"/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Document Type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Document Length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92A666-B43C-66FE-78D6-F7BE83DAB762}"/>
              </a:ext>
            </a:extLst>
          </p:cNvPr>
          <p:cNvSpPr txBox="1"/>
          <p:nvPr/>
        </p:nvSpPr>
        <p:spPr>
          <a:xfrm>
            <a:off x="6316910" y="6351775"/>
            <a:ext cx="5875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2"/>
              </a:rPr>
              <a:t>https://www.ebsco.com/academic-libraries/products/ebsco-discovery-service</a:t>
            </a:r>
            <a:endParaRPr lang="en-US" sz="1400" dirty="0"/>
          </a:p>
          <a:p>
            <a:r>
              <a:rPr lang="en-US" sz="1400"/>
              <a:t>Retrieved on 2/15/2024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92120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DE8E38-14D8-78EE-129A-22EE11C49D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41D88-35F1-4231-7DBF-58236FF5A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8965" y="306165"/>
            <a:ext cx="10018713" cy="902855"/>
          </a:xfrm>
        </p:spPr>
        <p:txBody>
          <a:bodyPr>
            <a:normAutofit fontScale="90000"/>
          </a:bodyPr>
          <a:lstStyle/>
          <a:p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Ebsco Discovery Service (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EDS)</a:t>
            </a:r>
            <a:b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Authentication and Full Text Links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05B1B4-B4E6-0640-8730-BF0E771115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514765"/>
            <a:ext cx="10292054" cy="4276436"/>
          </a:xfrm>
        </p:spPr>
        <p:txBody>
          <a:bodyPr>
            <a:normAutofit/>
          </a:bodyPr>
          <a:lstStyle/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OpenAthens for Single Sign On (</a:t>
            </a:r>
            <a:r>
              <a:rPr lang="en-US" sz="3000" dirty="0">
                <a:latin typeface="Verdana" panose="020B0604030504040204" pitchFamily="34" charset="0"/>
                <a:ea typeface="Verdana" panose="020B0604030504040204" pitchFamily="34" charset="0"/>
              </a:rPr>
              <a:t>SSO)</a:t>
            </a: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Knowledge Base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Link Resolver – Full Text Finder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 sz="2400">
                <a:latin typeface="Verdana" panose="020B0604030504040204" pitchFamily="34" charset="0"/>
                <a:ea typeface="Verdana" panose="020B0604030504040204" pitchFamily="34" charset="0"/>
              </a:rPr>
              <a:t>EBSCO Knowledge Base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 sz="2400">
                <a:latin typeface="Verdana" panose="020B0604030504040204" pitchFamily="34" charset="0"/>
                <a:ea typeface="Verdana" panose="020B0604030504040204" pitchFamily="34" charset="0"/>
              </a:rPr>
              <a:t>Direct links when purchased through EBSCO Subscription Services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 sz="2400">
                <a:latin typeface="Verdana" panose="020B0604030504040204" pitchFamily="34" charset="0"/>
                <a:ea typeface="Verdana" panose="020B0604030504040204" pitchFamily="34" charset="0"/>
              </a:rPr>
              <a:t>Custom links for ebook platforms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 sz="2400">
                <a:latin typeface="Verdana" panose="020B0604030504040204" pitchFamily="34" charset="0"/>
                <a:ea typeface="Verdana" panose="020B0604030504040204" pitchFamily="34" charset="0"/>
              </a:rPr>
              <a:t>GOBI e-book purchased automatically loaded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732CD0-9B88-63BE-2C28-244AB29BCA72}"/>
              </a:ext>
            </a:extLst>
          </p:cNvPr>
          <p:cNvSpPr txBox="1"/>
          <p:nvPr/>
        </p:nvSpPr>
        <p:spPr>
          <a:xfrm>
            <a:off x="6316910" y="6351775"/>
            <a:ext cx="5875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2"/>
              </a:rPr>
              <a:t>https://www.ebsco.com/academic-libraries/products/ebsco-discovery-service</a:t>
            </a:r>
            <a:endParaRPr lang="en-US" sz="1400" dirty="0"/>
          </a:p>
          <a:p>
            <a:r>
              <a:rPr lang="en-US" sz="1400"/>
              <a:t>Retrieved on 2/15/2024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74478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FA7605-CADF-CA26-D155-FA4B9468DC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51143-71A4-F7A7-8780-0045CC0EF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269221"/>
            <a:ext cx="10018713" cy="939800"/>
          </a:xfrm>
        </p:spPr>
        <p:txBody>
          <a:bodyPr>
            <a:normAutofit fontScale="90000"/>
          </a:bodyPr>
          <a:lstStyle/>
          <a:p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Ebsco Discovery Service (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EDS)</a:t>
            </a:r>
            <a:b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User Experience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2D4648-B63A-7E3F-D2D1-6418881B0F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09" y="1586345"/>
            <a:ext cx="10018713" cy="3124201"/>
          </a:xfrm>
        </p:spPr>
        <p:txBody>
          <a:bodyPr>
            <a:normAutofit/>
          </a:bodyPr>
          <a:lstStyle/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One Interface for all electronic resources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 dirty="0">
                <a:latin typeface="Verdana" panose="020B0604030504040204" pitchFamily="34" charset="0"/>
                <a:ea typeface="Verdana" panose="020B0604030504040204" pitchFamily="34" charset="0"/>
              </a:rPr>
              <a:t>Did-You-Mean</a:t>
            </a: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Hyperlinked Database names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Export Citations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Accessibility Features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325739-6E15-5871-025C-E9B25614FFC6}"/>
              </a:ext>
            </a:extLst>
          </p:cNvPr>
          <p:cNvSpPr txBox="1"/>
          <p:nvPr/>
        </p:nvSpPr>
        <p:spPr>
          <a:xfrm>
            <a:off x="6316910" y="6351775"/>
            <a:ext cx="5875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2"/>
              </a:rPr>
              <a:t>https://www.ebsco.com/academic-libraries/products/ebsco-discovery-service</a:t>
            </a:r>
            <a:endParaRPr lang="en-US" sz="1400" dirty="0"/>
          </a:p>
          <a:p>
            <a:r>
              <a:rPr lang="en-US" sz="1400"/>
              <a:t>Retrieved on 2/15/2024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568751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9F53D2-3F6A-33C0-78A1-2F6F3274E7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A0EC9-66B4-0E96-3DC9-D9DB84472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278457"/>
            <a:ext cx="10018713" cy="930564"/>
          </a:xfrm>
        </p:spPr>
        <p:txBody>
          <a:bodyPr>
            <a:normAutofit fontScale="90000"/>
          </a:bodyPr>
          <a:lstStyle/>
          <a:p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Ebsco Discovery Service (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EDS)</a:t>
            </a:r>
            <a:b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Integration &amp; Customization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9A10E5-3C8B-BB5F-B754-274C830D82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604817"/>
            <a:ext cx="10018713" cy="3484419"/>
          </a:xfrm>
        </p:spPr>
        <p:txBody>
          <a:bodyPr>
            <a:noAutofit/>
          </a:bodyPr>
          <a:lstStyle/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Integrate local holding from ILS</a:t>
            </a:r>
            <a:r>
              <a:rPr lang="en-US" sz="3000" dirty="0">
                <a:latin typeface="Verdana" panose="020B0604030504040204" pitchFamily="34" charset="0"/>
                <a:ea typeface="Verdana" panose="020B0604030504040204" pitchFamily="34" charset="0"/>
              </a:rPr>
              <a:t>/</a:t>
            </a:r>
            <a:r>
              <a:rPr lang="en-US" sz="3000" err="1">
                <a:latin typeface="Verdana" panose="020B0604030504040204" pitchFamily="34" charset="0"/>
                <a:ea typeface="Verdana" panose="020B0604030504040204" pitchFamily="34" charset="0"/>
              </a:rPr>
              <a:t>LSP</a:t>
            </a:r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, including FOLIO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LibGuides and other SpringShare products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Open Source front end like Blacklight or VuFind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Learning management Systems such as Blackboard and Canvas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62D5E3-CF86-0BB5-3A09-84B5B6D441A9}"/>
              </a:ext>
            </a:extLst>
          </p:cNvPr>
          <p:cNvSpPr txBox="1"/>
          <p:nvPr/>
        </p:nvSpPr>
        <p:spPr>
          <a:xfrm>
            <a:off x="6316910" y="6351775"/>
            <a:ext cx="5875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2"/>
              </a:rPr>
              <a:t>https://www.ebsco.com/academic-libraries/products/ebsco-discovery-service</a:t>
            </a:r>
            <a:endParaRPr lang="en-US" sz="1400" dirty="0"/>
          </a:p>
          <a:p>
            <a:r>
              <a:rPr lang="en-US" sz="1400"/>
              <a:t>Retrieved on 2/15/2024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384220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95565A-0F08-8230-2089-87E2C8A838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72D16-3468-05C0-B596-5B4AB8DC1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278457"/>
            <a:ext cx="10707689" cy="930564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CloudSource+</a:t>
            </a:r>
            <a:b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Open Access and Open Educational Resource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AAF2C5-4B9D-0DAF-6BA6-DE320CE14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570183"/>
            <a:ext cx="10800054" cy="3934690"/>
          </a:xfrm>
        </p:spPr>
        <p:txBody>
          <a:bodyPr/>
          <a:lstStyle/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Direct Access to known global open access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 sz="2400">
                <a:latin typeface="Verdana" panose="020B0604030504040204" pitchFamily="34" charset="0"/>
                <a:ea typeface="Verdana" panose="020B0604030504040204" pitchFamily="34" charset="0"/>
              </a:rPr>
              <a:t>60 million + Articles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 sz="2400">
                <a:latin typeface="Verdana" panose="020B0604030504040204" pitchFamily="34" charset="0"/>
                <a:ea typeface="Verdana" panose="020B0604030504040204" pitchFamily="34" charset="0"/>
              </a:rPr>
              <a:t>100,000+ Journals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 sz="2400">
                <a:latin typeface="Verdana" panose="020B0604030504040204" pitchFamily="34" charset="0"/>
                <a:ea typeface="Verdana" panose="020B0604030504040204" pitchFamily="34" charset="0"/>
              </a:rPr>
              <a:t>100,000+ eBooks, eTextbooks, and Open Education Resources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 err="1">
                <a:latin typeface="Verdana" panose="020B0604030504040204" pitchFamily="34" charset="0"/>
                <a:ea typeface="Verdana" panose="020B0604030504040204" pitchFamily="34" charset="0"/>
              </a:rPr>
              <a:t>Single</a:t>
            </a:r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, comprehensive Index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Eliminate barriers to access for articles in hybrid journals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312F36-5EC1-5ADA-9258-75D74421D515}"/>
              </a:ext>
            </a:extLst>
          </p:cNvPr>
          <p:cNvSpPr txBox="1"/>
          <p:nvPr/>
        </p:nvSpPr>
        <p:spPr>
          <a:xfrm>
            <a:off x="9504726" y="6334780"/>
            <a:ext cx="24663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2"/>
              </a:rPr>
              <a:t>https://www.cloudsource.net/</a:t>
            </a:r>
            <a:endParaRPr lang="en-US" sz="1400" dirty="0"/>
          </a:p>
          <a:p>
            <a:r>
              <a:rPr lang="en-US" sz="1400"/>
              <a:t>Retrieved on 2/15/2024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947017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E9BE51-32C8-DA05-DA45-398B1CF31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D5E5A-2F12-9011-6117-0CB715CA2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287693"/>
            <a:ext cx="10018713" cy="921327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CloudSource+</a:t>
            </a:r>
            <a:b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Closed Access Article Aggregation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FF1C71-DAEA-465D-CD54-80CBAC0538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9857" y="1317808"/>
            <a:ext cx="10101232" cy="5278582"/>
          </a:xfrm>
        </p:spPr>
        <p:txBody>
          <a:bodyPr>
            <a:normAutofit fontScale="85000" lnSpcReduction="10000"/>
          </a:bodyPr>
          <a:lstStyle/>
          <a:p>
            <a:r>
              <a:rPr lang="en-US" sz="3200" dirty="0">
                <a:latin typeface="Verdana" panose="020B0604030504040204" pitchFamily="34" charset="0"/>
                <a:ea typeface="Verdana" panose="020B0604030504040204" pitchFamily="34" charset="0"/>
              </a:rPr>
              <a:t>Aggregated peer-reviewed sources </a:t>
            </a:r>
          </a:p>
          <a:p>
            <a:pPr lvl="1"/>
            <a:r>
              <a:rPr lang="en-US" sz="2600" dirty="0">
                <a:latin typeface="Verdana" panose="020B0604030504040204" pitchFamily="34" charset="0"/>
                <a:ea typeface="Verdana" panose="020B0604030504040204" pitchFamily="34" charset="0"/>
              </a:rPr>
              <a:t>over 1 billion items by end of year.</a:t>
            </a:r>
          </a:p>
          <a:p>
            <a:r>
              <a:rPr lang="en-US" sz="3200" dirty="0">
                <a:latin typeface="Verdana" panose="020B0604030504040204" pitchFamily="34" charset="0"/>
                <a:ea typeface="Verdana" panose="020B0604030504040204" pitchFamily="34" charset="0"/>
              </a:rPr>
              <a:t>Integrated closed access and open access in one place and one search</a:t>
            </a:r>
          </a:p>
          <a:p>
            <a:r>
              <a:rPr lang="en-US" sz="3200" dirty="0">
                <a:latin typeface="Verdana" panose="020B0604030504040204" pitchFamily="34" charset="0"/>
                <a:ea typeface="Verdana" panose="020B0604030504040204" pitchFamily="34" charset="0"/>
              </a:rPr>
              <a:t>Article Delivery Service from Copyright Clearance Center or ILL solution</a:t>
            </a:r>
          </a:p>
          <a:p>
            <a:r>
              <a:rPr lang="en-US" sz="3200" dirty="0">
                <a:latin typeface="Verdana" panose="020B0604030504040204" pitchFamily="34" charset="0"/>
                <a:ea typeface="Verdana" panose="020B0604030504040204" pitchFamily="34" charset="0"/>
              </a:rPr>
              <a:t>Index from</a:t>
            </a:r>
          </a:p>
          <a:p>
            <a:pPr lvl="1"/>
            <a:r>
              <a:rPr lang="en-US" sz="2600" dirty="0">
                <a:latin typeface="Verdana" panose="020B0604030504040204" pitchFamily="34" charset="0"/>
                <a:ea typeface="Verdana" panose="020B0604030504040204" pitchFamily="34" charset="0"/>
              </a:rPr>
              <a:t>Major academic journal publishers</a:t>
            </a:r>
          </a:p>
          <a:p>
            <a:pPr lvl="1"/>
            <a:r>
              <a:rPr lang="en-US" sz="2600" dirty="0">
                <a:latin typeface="Verdana" panose="020B0604030504040204" pitchFamily="34" charset="0"/>
                <a:ea typeface="Verdana" panose="020B0604030504040204" pitchFamily="34" charset="0"/>
              </a:rPr>
              <a:t>Open and closed scholarly articles, </a:t>
            </a:r>
            <a:r>
              <a:rPr lang="en-US" sz="2600" dirty="0" err="1">
                <a:latin typeface="Verdana" panose="020B0604030504040204" pitchFamily="34" charset="0"/>
                <a:ea typeface="Verdana" panose="020B0604030504040204" pitchFamily="34" charset="0"/>
              </a:rPr>
              <a:t>ebooks</a:t>
            </a:r>
            <a:r>
              <a:rPr lang="en-US" sz="2600" dirty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US" sz="2600" dirty="0" err="1">
                <a:latin typeface="Verdana" panose="020B0604030504040204" pitchFamily="34" charset="0"/>
                <a:ea typeface="Verdana" panose="020B0604030504040204" pitchFamily="34" charset="0"/>
              </a:rPr>
              <a:t>etextbooks</a:t>
            </a:r>
            <a:r>
              <a:rPr lang="en-US" sz="2600" dirty="0">
                <a:latin typeface="Verdana" panose="020B0604030504040204" pitchFamily="34" charset="0"/>
                <a:ea typeface="Verdana" panose="020B0604030504040204" pitchFamily="34" charset="0"/>
              </a:rPr>
              <a:t> and OER</a:t>
            </a:r>
          </a:p>
          <a:p>
            <a:pPr lvl="1"/>
            <a:r>
              <a:rPr lang="en-US" sz="2600" dirty="0">
                <a:latin typeface="Verdana" panose="020B0604030504040204" pitchFamily="34" charset="0"/>
                <a:ea typeface="Verdana" panose="020B0604030504040204" pitchFamily="34" charset="0"/>
              </a:rPr>
              <a:t>Enhanced metadata</a:t>
            </a:r>
          </a:p>
          <a:p>
            <a:r>
              <a:rPr lang="en-US" sz="3000" dirty="0">
                <a:latin typeface="Verdana" panose="020B0604030504040204" pitchFamily="34" charset="0"/>
                <a:ea typeface="Verdana" panose="020B0604030504040204" pitchFamily="34" charset="0"/>
              </a:rPr>
              <a:t>Interface to manage content available for discovery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65F6D1-C28D-49DE-67E9-A693D914DC06}"/>
              </a:ext>
            </a:extLst>
          </p:cNvPr>
          <p:cNvSpPr txBox="1"/>
          <p:nvPr/>
        </p:nvSpPr>
        <p:spPr>
          <a:xfrm>
            <a:off x="9504726" y="6334780"/>
            <a:ext cx="24663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2"/>
              </a:rPr>
              <a:t>https://www.cloudsource.net/</a:t>
            </a:r>
            <a:endParaRPr lang="en-US" sz="1400" dirty="0"/>
          </a:p>
          <a:p>
            <a:r>
              <a:rPr lang="en-US" sz="1400"/>
              <a:t>Retrieved on 2/15/2024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536327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692D38-41CD-BE4B-77D9-E2C271737B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45344-3FD3-3082-2857-086B0BA9B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2020" y="174058"/>
            <a:ext cx="10018713" cy="902855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CloudSource</a:t>
            </a:r>
            <a:b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Metadata Enhancement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39E675-76F5-C7F0-5509-438EF13BFEA0}"/>
              </a:ext>
            </a:extLst>
          </p:cNvPr>
          <p:cNvSpPr txBox="1"/>
          <p:nvPr/>
        </p:nvSpPr>
        <p:spPr>
          <a:xfrm>
            <a:off x="9504726" y="6334780"/>
            <a:ext cx="24663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2"/>
              </a:rPr>
              <a:t>https://www.cloudsource.net/</a:t>
            </a:r>
            <a:endParaRPr lang="en-US" sz="1400" dirty="0"/>
          </a:p>
          <a:p>
            <a:r>
              <a:rPr lang="en-US" sz="1400"/>
              <a:t>Retrieved on 2/15/2024</a:t>
            </a:r>
            <a:endParaRPr lang="en-US" sz="1400" dirty="0"/>
          </a:p>
        </p:txBody>
      </p:sp>
      <p:pic>
        <p:nvPicPr>
          <p:cNvPr id="7" name="Picture 6" descr="A diagram of a diagram&#10;&#10;Description automatically generated">
            <a:extLst>
              <a:ext uri="{FF2B5EF4-FFF2-40B4-BE49-F238E27FC236}">
                <a16:creationId xmlns:a16="http://schemas.microsoft.com/office/drawing/2014/main" id="{BA8FE982-6F07-4E2E-7C6E-4D21BE61EA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3887" y="1566153"/>
            <a:ext cx="6160839" cy="5030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8887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1B3747-5CAB-AA7E-67A7-02493F51CF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1978D-0876-9700-E61B-C0C2DA16E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162580"/>
            <a:ext cx="10018713" cy="921327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CloudSource+</a:t>
            </a:r>
            <a:b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Knowledge Base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69DF70-C3A0-C16E-1C05-1B44EADA5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8965" y="1570183"/>
            <a:ext cx="10018713" cy="3500582"/>
          </a:xfrm>
        </p:spPr>
        <p:txBody>
          <a:bodyPr>
            <a:normAutofit/>
          </a:bodyPr>
          <a:lstStyle/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Comprehensive knowledge base of electronic titles and packages from  a wide variety of providers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2,500 databases with over 100,00 journals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Regular title list uploads to reflect title changes and coverage dates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4ADA1D-605B-E677-2B5C-3B1F382AB367}"/>
              </a:ext>
            </a:extLst>
          </p:cNvPr>
          <p:cNvSpPr txBox="1"/>
          <p:nvPr/>
        </p:nvSpPr>
        <p:spPr>
          <a:xfrm>
            <a:off x="9504726" y="6334780"/>
            <a:ext cx="24663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2"/>
              </a:rPr>
              <a:t>https://www.cloudsource.net/</a:t>
            </a:r>
            <a:endParaRPr lang="en-US" sz="1400" dirty="0"/>
          </a:p>
          <a:p>
            <a:r>
              <a:rPr lang="en-US" sz="1400"/>
              <a:t>Retrieved on 2/15/2024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578495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C0E49E-D907-A684-E783-119EBA3E95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FE961-204B-F0F9-690C-3F034AA70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315403"/>
            <a:ext cx="10018713" cy="89361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CloudSource+</a:t>
            </a:r>
            <a:b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Link Resolver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1F2212-D574-37BA-C668-BDA5AE29C7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8201" y="1586345"/>
            <a:ext cx="10018713" cy="2265219"/>
          </a:xfrm>
        </p:spPr>
        <p:txBody>
          <a:bodyPr/>
          <a:lstStyle/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Integrated OpenURL resolver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Integrated with 3</a:t>
            </a:r>
            <a:r>
              <a:rPr lang="en-US" sz="3000" baseline="30000">
                <a:latin typeface="Verdana" panose="020B0604030504040204" pitchFamily="34" charset="0"/>
                <a:ea typeface="Verdana" panose="020B0604030504040204" pitchFamily="34" charset="0"/>
              </a:rPr>
              <a:t>rd</a:t>
            </a:r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 party resolvers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Configurable with Google Scholar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16A3D3-60D0-198E-F606-E341661353BB}"/>
              </a:ext>
            </a:extLst>
          </p:cNvPr>
          <p:cNvSpPr txBox="1"/>
          <p:nvPr/>
        </p:nvSpPr>
        <p:spPr>
          <a:xfrm>
            <a:off x="9504726" y="6334780"/>
            <a:ext cx="24663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2"/>
              </a:rPr>
              <a:t>https://www.cloudsource.net/</a:t>
            </a:r>
            <a:endParaRPr lang="en-US" sz="1400" dirty="0"/>
          </a:p>
          <a:p>
            <a:r>
              <a:rPr lang="en-US" sz="1400"/>
              <a:t>Retrieved on 2/15/2024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882718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F5844A-8D22-61CF-C8C3-3673BA3BC4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6EA83-3005-5151-DB5E-3FE1BFC39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5338" y="0"/>
            <a:ext cx="10018713" cy="902855"/>
          </a:xfrm>
        </p:spPr>
        <p:txBody>
          <a:bodyPr/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Questions Asked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135D42-9BB9-2F1F-C98F-62B9620800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7608" y="902855"/>
            <a:ext cx="10515600" cy="5934362"/>
          </a:xfrm>
        </p:spPr>
        <p:txBody>
          <a:bodyPr>
            <a:normAutofit/>
          </a:bodyPr>
          <a:lstStyle/>
          <a:p>
            <a:pPr marL="457200" marR="0" indent="-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R1. </a:t>
            </a:r>
            <a:r>
              <a:rPr lang="en-US" sz="2000" i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Which of the following features are available at each institution’s web-scale discovery service and/or online catalog: A single search box; Advanced search options; Facets to limit search results; Boolean search capabilities; Link to full text; Citation information; permalink; Open Access icon, Date range limiter?</a:t>
            </a:r>
          </a:p>
          <a:p>
            <a:pPr marL="457200" marR="0" indent="-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R2. </a:t>
            </a:r>
            <a:r>
              <a:rPr lang="en-US" sz="2000" i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How do the results of the test search terms compare by platform?</a:t>
            </a:r>
          </a:p>
          <a:p>
            <a:pPr marL="914400" lvl="1">
              <a:lnSpc>
                <a:spcPct val="115000"/>
              </a:lnSpc>
              <a:spcBef>
                <a:spcPts val="0"/>
              </a:spcBef>
            </a:pPr>
            <a:r>
              <a:rPr lang="en-US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Three topical/subject terms include:</a:t>
            </a:r>
          </a:p>
          <a:p>
            <a:pPr marL="1371600" lvl="2">
              <a:lnSpc>
                <a:spcPct val="115000"/>
              </a:lnSpc>
              <a:spcBef>
                <a:spcPts val="0"/>
              </a:spcBef>
            </a:pPr>
            <a:r>
              <a:rPr lang="en-US" sz="2000" i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“autism OR </a:t>
            </a:r>
            <a:r>
              <a:rPr lang="en-US" sz="2000" i="1" dirty="0" err="1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asd</a:t>
            </a:r>
            <a:r>
              <a:rPr lang="en-US" sz="2000" i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OR autism spectrum disorder”</a:t>
            </a:r>
          </a:p>
          <a:p>
            <a:pPr marL="1371600" lvl="2">
              <a:lnSpc>
                <a:spcPct val="115000"/>
              </a:lnSpc>
              <a:spcBef>
                <a:spcPts val="0"/>
              </a:spcBef>
            </a:pPr>
            <a:r>
              <a:rPr lang="en-US" sz="2000" i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“oil AND gas investigations</a:t>
            </a:r>
          </a:p>
          <a:p>
            <a:pPr marL="1371600" lvl="2">
              <a:lnSpc>
                <a:spcPct val="115000"/>
              </a:lnSpc>
              <a:spcBef>
                <a:spcPts val="0"/>
              </a:spcBef>
            </a:pPr>
            <a:r>
              <a:rPr lang="en-US" sz="2000" i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“Music AND (treatment OR therapy)”  </a:t>
            </a:r>
            <a:endParaRPr lang="en-US" sz="2000" dirty="0">
              <a:effectLst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914400" lvl="1">
              <a:lnSpc>
                <a:spcPct val="115000"/>
              </a:lnSpc>
              <a:spcBef>
                <a:spcPts val="0"/>
              </a:spcBef>
            </a:pPr>
            <a:r>
              <a:rPr lang="en-US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Three known item searches: </a:t>
            </a:r>
          </a:p>
          <a:p>
            <a:pPr marL="1371600" lvl="2">
              <a:lnSpc>
                <a:spcPct val="115000"/>
              </a:lnSpc>
              <a:spcBef>
                <a:spcPts val="0"/>
              </a:spcBef>
            </a:pPr>
            <a:r>
              <a:rPr lang="en-US" sz="20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“</a:t>
            </a:r>
            <a:r>
              <a:rPr lang="en-US" sz="2000" i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Library Hi Tech”</a:t>
            </a:r>
          </a:p>
          <a:p>
            <a:pPr marL="1371600" lvl="2">
              <a:lnSpc>
                <a:spcPct val="115000"/>
              </a:lnSpc>
              <a:spcBef>
                <a:spcPts val="0"/>
              </a:spcBef>
            </a:pPr>
            <a:r>
              <a:rPr lang="en-US" sz="2000" i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“Gone with the Wind”</a:t>
            </a:r>
          </a:p>
          <a:p>
            <a:pPr marL="1371600" lvl="2">
              <a:lnSpc>
                <a:spcPct val="115000"/>
              </a:lnSpc>
              <a:spcBef>
                <a:spcPts val="0"/>
              </a:spcBef>
            </a:pPr>
            <a:r>
              <a:rPr lang="en-US" sz="2000" i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“Acid Rain in Shenandoah Park, Virginia”</a:t>
            </a:r>
            <a:endParaRPr lang="en-US" sz="2000" dirty="0">
              <a:effectLst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072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DA3D1-EB40-A0E7-E289-49555F5C39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239727"/>
            <a:ext cx="10018713" cy="899285"/>
          </a:xfrm>
        </p:spPr>
        <p:txBody>
          <a:bodyPr/>
          <a:lstStyle/>
          <a:p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Web-Scale Discovery Service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F248-59FC-5D12-3AFF-987295F7B4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1" y="1292570"/>
            <a:ext cx="10707689" cy="4876060"/>
          </a:xfrm>
        </p:spPr>
        <p:txBody>
          <a:bodyPr>
            <a:normAutofit/>
          </a:bodyPr>
          <a:lstStyle/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Harvest and index multiple database metadata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 sz="2400">
                <a:latin typeface="Verdana" panose="020B0604030504040204" pitchFamily="34" charset="0"/>
                <a:ea typeface="Verdana" panose="020B0604030504040204" pitchFamily="34" charset="0"/>
              </a:rPr>
              <a:t>Search performed against multiple sources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 sz="2400">
                <a:latin typeface="Verdana" panose="020B0604030504040204" pitchFamily="34" charset="0"/>
                <a:ea typeface="Verdana" panose="020B0604030504040204" pitchFamily="34" charset="0"/>
              </a:rPr>
              <a:t>Metadata at the article level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 sz="2400">
                <a:latin typeface="Verdana" panose="020B0604030504040204" pitchFamily="34" charset="0"/>
                <a:ea typeface="Verdana" panose="020B0604030504040204" pitchFamily="34" charset="0"/>
              </a:rPr>
              <a:t>Inclusion of local catalog holdings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 sz="2400">
                <a:latin typeface="Verdana" panose="020B0604030504040204" pitchFamily="34" charset="0"/>
                <a:ea typeface="Verdana" panose="020B0604030504040204" pitchFamily="34" charset="0"/>
              </a:rPr>
              <a:t>Quick access to full-text holdings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 sz="2400">
                <a:latin typeface="Verdana" panose="020B0604030504040204" pitchFamily="34" charset="0"/>
                <a:ea typeface="Verdana" panose="020B0604030504040204" pitchFamily="34" charset="0"/>
              </a:rPr>
              <a:t>Limiting searches for relevant results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Bridge that brings the library’s physical and electronic holdings together into one search interface</a:t>
            </a:r>
            <a:r>
              <a:rPr lang="en-US" sz="3000" dirty="0"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194E33-B3FB-68FA-EC57-53447FE75D9B}"/>
              </a:ext>
            </a:extLst>
          </p:cNvPr>
          <p:cNvSpPr txBox="1"/>
          <p:nvPr/>
        </p:nvSpPr>
        <p:spPr>
          <a:xfrm>
            <a:off x="2636668" y="6168630"/>
            <a:ext cx="9555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err="1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Miller</a:t>
            </a:r>
            <a:r>
              <a:rPr lang="en-US" sz="18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, W. (2012). Web-scale discovery services: The next step in the evolution of improving access to library collections. </a:t>
            </a:r>
            <a:r>
              <a:rPr lang="en-US" sz="1800" i="1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Library Issues</a:t>
            </a:r>
            <a:r>
              <a:rPr lang="en-US" sz="18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US" sz="1800" i="1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32</a:t>
            </a:r>
            <a:r>
              <a:rPr lang="en-US" sz="18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(4), 1–4. </a:t>
            </a:r>
            <a:endParaRPr lang="en-US" sz="18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4965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95A3D-43E5-7525-1141-87EBF3489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233219"/>
            <a:ext cx="10018713" cy="949036"/>
          </a:xfrm>
        </p:spPr>
        <p:txBody>
          <a:bodyPr/>
          <a:lstStyle/>
          <a:p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Catalogs Evaluated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8F077-2BE6-DDE6-A302-792B2DAD84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2764" y="1071419"/>
            <a:ext cx="9480259" cy="5786582"/>
          </a:xfrm>
        </p:spPr>
        <p:txBody>
          <a:bodyPr>
            <a:noAutofit/>
          </a:bodyPr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Primo</a:t>
            </a:r>
          </a:p>
          <a:p>
            <a:pPr lvl="1"/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University of Southern Mississippi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Clemson University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Kansas State University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EDS</a:t>
            </a:r>
          </a:p>
          <a:p>
            <a:pPr lvl="1"/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Delta State University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Auburn University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West Virginia University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CloudSource+</a:t>
            </a:r>
          </a:p>
          <a:p>
            <a:pPr lvl="1"/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Gannon University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Houston Christian University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Tarleton State University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030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C3C0B-888A-AB61-369E-FBE42FF11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2019" y="242455"/>
            <a:ext cx="10018713" cy="930564"/>
          </a:xfrm>
        </p:spPr>
        <p:txBody>
          <a:bodyPr/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BBE3B5-F19A-4F8F-7CAC-0FA73576F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1565" y="1438562"/>
            <a:ext cx="10880436" cy="4512159"/>
          </a:xfrm>
        </p:spPr>
        <p:txBody>
          <a:bodyPr>
            <a:normAutofit fontScale="92500" lnSpcReduction="10000"/>
          </a:bodyPr>
          <a:lstStyle/>
          <a:p>
            <a:r>
              <a:rPr lang="en-US" sz="3200">
                <a:latin typeface="Verdana" panose="020B0604030504040204" pitchFamily="34" charset="0"/>
                <a:ea typeface="Verdana" panose="020B0604030504040204" pitchFamily="34" charset="0"/>
              </a:rPr>
              <a:t>Visit catalogs via library main web site by performing initial search from the available search box</a:t>
            </a:r>
            <a:endParaRPr lang="en-US" sz="3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200">
                <a:latin typeface="Verdana" panose="020B0604030504040204" pitchFamily="34" charset="0"/>
                <a:ea typeface="Verdana" panose="020B0604030504040204" pitchFamily="34" charset="0"/>
              </a:rPr>
              <a:t>Evaluated features available for results </a:t>
            </a:r>
            <a:endParaRPr lang="en-US" sz="3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200">
                <a:latin typeface="Verdana" panose="020B0604030504040204" pitchFamily="34" charset="0"/>
                <a:ea typeface="Verdana" panose="020B0604030504040204" pitchFamily="34" charset="0"/>
              </a:rPr>
              <a:t>Verified relevancy and accuracy of search results</a:t>
            </a:r>
            <a:endParaRPr lang="en-US" sz="3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 sz="2800">
                <a:latin typeface="Verdana" panose="020B0604030504040204" pitchFamily="34" charset="0"/>
                <a:ea typeface="Verdana" panose="020B0604030504040204" pitchFamily="34" charset="0"/>
              </a:rPr>
              <a:t>Keyword searches counted how many were relevant to the search term</a:t>
            </a:r>
            <a:endParaRPr lang="en-US" sz="2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2"/>
            <a:r>
              <a:rPr lang="en-US" sz="2600">
                <a:latin typeface="Verdana" panose="020B0604030504040204" pitchFamily="34" charset="0"/>
                <a:ea typeface="Verdana" panose="020B0604030504040204" pitchFamily="34" charset="0"/>
              </a:rPr>
              <a:t>Higher the number the better – like in baseball</a:t>
            </a:r>
            <a:endParaRPr lang="en-US" sz="26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 sz="2800">
                <a:latin typeface="Verdana" panose="020B0604030504040204" pitchFamily="34" charset="0"/>
                <a:ea typeface="Verdana" panose="020B0604030504040204" pitchFamily="34" charset="0"/>
              </a:rPr>
              <a:t>Known item noted where the item was on the hitlist</a:t>
            </a:r>
            <a:endParaRPr lang="en-US" sz="2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2"/>
            <a:r>
              <a:rPr lang="en-US" sz="2600">
                <a:latin typeface="Verdana" panose="020B0604030504040204" pitchFamily="34" charset="0"/>
                <a:ea typeface="Verdana" panose="020B0604030504040204" pitchFamily="34" charset="0"/>
              </a:rPr>
              <a:t>Lower the number the better – like in golf</a:t>
            </a:r>
            <a:endParaRPr lang="en-US" sz="2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E983FE-7765-AB3D-6686-7DF0409066EE}"/>
              </a:ext>
            </a:extLst>
          </p:cNvPr>
          <p:cNvSpPr txBox="1"/>
          <p:nvPr/>
        </p:nvSpPr>
        <p:spPr>
          <a:xfrm>
            <a:off x="2604654" y="5950721"/>
            <a:ext cx="95873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Ciccone, K., &amp; Vickery, J. (2015). Summon, EBSCO Discovery Service, and Google Scholar: A comparison of search performance using user queries. </a:t>
            </a:r>
            <a:r>
              <a:rPr lang="en-US" sz="1800" i="1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Evidence Based Library &amp; Information Practice</a:t>
            </a:r>
            <a:r>
              <a:rPr lang="en-US" sz="18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US" sz="1800" i="1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  <a:r>
              <a:rPr lang="en-US" sz="18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(1), 34–49. </a:t>
            </a:r>
            <a:endParaRPr lang="en-US" sz="18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1597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4D333-0BA9-5FA8-7717-05C148175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8202" y="163945"/>
            <a:ext cx="10018713" cy="902855"/>
          </a:xfrm>
        </p:spPr>
        <p:txBody>
          <a:bodyPr/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Limitations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67FF76-1330-F1D0-25D0-DD038E7A6C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8202" y="1604817"/>
            <a:ext cx="10018713" cy="2449947"/>
          </a:xfrm>
        </p:spPr>
        <p:txBody>
          <a:bodyPr>
            <a:noAutofit/>
          </a:bodyPr>
          <a:lstStyle/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Variations in collection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How material is cataloged or indexed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Configuration of the web-scale discovery service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2219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EA233-CF4C-FB78-D505-999538C1B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0493" y="245514"/>
            <a:ext cx="10018713" cy="930564"/>
          </a:xfrm>
        </p:spPr>
        <p:txBody>
          <a:bodyPr/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Features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A106C5F8-2558-C74C-E276-CB97B295DF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6411468"/>
              </p:ext>
            </p:extLst>
          </p:nvPr>
        </p:nvGraphicFramePr>
        <p:xfrm>
          <a:off x="1448037" y="1252731"/>
          <a:ext cx="9440779" cy="4704350"/>
        </p:xfrm>
        <a:graphic>
          <a:graphicData uri="http://schemas.openxmlformats.org/drawingml/2006/table">
            <a:tbl>
              <a:tblPr bandRow="1">
                <a:tableStyleId>{616DA210-FB5B-4158-B5E0-FEB733F419BA}</a:tableStyleId>
              </a:tblPr>
              <a:tblGrid>
                <a:gridCol w="2922145">
                  <a:extLst>
                    <a:ext uri="{9D8B030D-6E8A-4147-A177-3AD203B41FA5}">
                      <a16:colId xmlns:a16="http://schemas.microsoft.com/office/drawing/2014/main" val="1836601420"/>
                    </a:ext>
                  </a:extLst>
                </a:gridCol>
                <a:gridCol w="2172878">
                  <a:extLst>
                    <a:ext uri="{9D8B030D-6E8A-4147-A177-3AD203B41FA5}">
                      <a16:colId xmlns:a16="http://schemas.microsoft.com/office/drawing/2014/main" val="4028591763"/>
                    </a:ext>
                  </a:extLst>
                </a:gridCol>
                <a:gridCol w="2172878">
                  <a:extLst>
                    <a:ext uri="{9D8B030D-6E8A-4147-A177-3AD203B41FA5}">
                      <a16:colId xmlns:a16="http://schemas.microsoft.com/office/drawing/2014/main" val="2316689274"/>
                    </a:ext>
                  </a:extLst>
                </a:gridCol>
                <a:gridCol w="2172878">
                  <a:extLst>
                    <a:ext uri="{9D8B030D-6E8A-4147-A177-3AD203B41FA5}">
                      <a16:colId xmlns:a16="http://schemas.microsoft.com/office/drawing/2014/main" val="3910565726"/>
                    </a:ext>
                  </a:extLst>
                </a:gridCol>
              </a:tblGrid>
              <a:tr h="350323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EDS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Primo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CloudSource+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573834849"/>
                  </a:ext>
                </a:extLst>
              </a:tr>
              <a:tr h="333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Single Search Box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351712078"/>
                  </a:ext>
                </a:extLst>
              </a:tr>
              <a:tr h="333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Advanced Search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427811123"/>
                  </a:ext>
                </a:extLst>
              </a:tr>
              <a:tr h="333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Facets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70264367"/>
                  </a:ext>
                </a:extLst>
              </a:tr>
              <a:tr h="333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Boolean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11903816"/>
                  </a:ext>
                </a:extLst>
              </a:tr>
              <a:tr h="333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Open Access Icon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N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245173132"/>
                  </a:ext>
                </a:extLst>
              </a:tr>
              <a:tr h="333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Link to Full Text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8671531"/>
                  </a:ext>
                </a:extLst>
              </a:tr>
              <a:tr h="333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Citation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121547436"/>
                  </a:ext>
                </a:extLst>
              </a:tr>
              <a:tr h="333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Permalink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71268648"/>
                  </a:ext>
                </a:extLst>
              </a:tr>
              <a:tr h="333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Date Range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735468828"/>
                  </a:ext>
                </a:extLst>
              </a:tr>
              <a:tr h="35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 Sorting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109443062"/>
                  </a:ext>
                </a:extLst>
              </a:tr>
              <a:tr h="333642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155685256"/>
                  </a:ext>
                </a:extLst>
              </a:tr>
              <a:tr h="333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Notes: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878235311"/>
                  </a:ext>
                </a:extLst>
              </a:tr>
              <a:tr h="333642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EDS and Primo truncated search results displayed if user is not authenticated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54896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25880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4D333-0BA9-5FA8-7717-05C148175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8202" y="163945"/>
            <a:ext cx="10018713" cy="902855"/>
          </a:xfrm>
        </p:spPr>
        <p:txBody>
          <a:bodyPr/>
          <a:lstStyle/>
          <a:p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Advanced Search Builder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67FF76-1330-F1D0-25D0-DD038E7A6C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8202" y="1604817"/>
            <a:ext cx="10018713" cy="5004213"/>
          </a:xfrm>
        </p:spPr>
        <p:txBody>
          <a:bodyPr>
            <a:noAutofit/>
          </a:bodyPr>
          <a:lstStyle/>
          <a:p>
            <a:r>
              <a:rPr lang="en-US" sz="3000" dirty="0">
                <a:latin typeface="Verdana" panose="020B0604030504040204" pitchFamily="34" charset="0"/>
                <a:ea typeface="Verdana" panose="020B0604030504040204" pitchFamily="34" charset="0"/>
              </a:rPr>
              <a:t>Primo and EDS</a:t>
            </a:r>
          </a:p>
          <a:p>
            <a:pPr lvl="1"/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autism OR ASD OR Autism Spectrum Disorder</a:t>
            </a:r>
            <a:r>
              <a:rPr lang="en-US" sz="2800" dirty="0"/>
              <a:t> </a:t>
            </a:r>
          </a:p>
          <a:p>
            <a:pPr lvl="1"/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Music AND treatment OR therapy</a:t>
            </a:r>
            <a:r>
              <a:rPr lang="en-US" sz="2800" dirty="0"/>
              <a:t> </a:t>
            </a:r>
            <a:endParaRPr lang="en-US" sz="2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 dirty="0">
                <a:latin typeface="Verdana" panose="020B0604030504040204" pitchFamily="34" charset="0"/>
                <a:ea typeface="Verdana" panose="020B0604030504040204" pitchFamily="34" charset="0"/>
              </a:rPr>
              <a:t>CloudSource+</a:t>
            </a:r>
          </a:p>
          <a:p>
            <a:pPr lvl="1"/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(Autism) OR (ASD) OR (Autism spectrum disorder) </a:t>
            </a:r>
          </a:p>
          <a:p>
            <a:pPr lvl="1"/>
            <a:r>
              <a:rPr lang="en-US" sz="3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(Music) AND (treatment) OR (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therapy) </a:t>
            </a:r>
          </a:p>
          <a:p>
            <a:r>
              <a:rPr lang="en-US" sz="3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Used a more precise term for AND/OR search</a:t>
            </a:r>
          </a:p>
          <a:p>
            <a:pPr lvl="1"/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Music AND (treatment OR therapy)</a:t>
            </a:r>
            <a:r>
              <a:rPr lang="en-US" sz="2800" dirty="0"/>
              <a:t> </a:t>
            </a:r>
            <a:endParaRPr lang="en-US" sz="2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112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36DF3E-A27E-0F05-E2E9-D8FD5A6B30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4CC79-2142-B1E9-4585-ADEFE463B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279401"/>
            <a:ext cx="10018713" cy="930564"/>
          </a:xfrm>
        </p:spPr>
        <p:txBody>
          <a:bodyPr/>
          <a:lstStyle/>
          <a:p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Additional Observations - Primo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77DDEC-D6E6-959D-9A21-12A3651EA7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577108"/>
            <a:ext cx="10018713" cy="3124201"/>
          </a:xfrm>
        </p:spPr>
        <p:txBody>
          <a:bodyPr>
            <a:normAutofit/>
          </a:bodyPr>
          <a:lstStyle/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My Favorites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Easy to select all results on page 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Easy to export to Excel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USM did not have Open Access or Peer-Reviewed facet</a:t>
            </a:r>
            <a:r>
              <a:rPr lang="en-US" sz="3000" dirty="0">
                <a:latin typeface="Verdana" panose="020B0604030504040204" pitchFamily="34" charset="0"/>
                <a:ea typeface="Verdana" panose="020B0604030504040204" pitchFamily="34" charset="0"/>
              </a:rPr>
              <a:t>/limiter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2063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C01440-D498-3758-9E70-C8DF181C1D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C57CC-0F8E-E5BA-4796-64BFCE276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260927"/>
            <a:ext cx="10018713" cy="921327"/>
          </a:xfrm>
        </p:spPr>
        <p:txBody>
          <a:bodyPr/>
          <a:lstStyle/>
          <a:p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Additional Observations - EDS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59D22E-E010-74B4-6E0E-EC3DA0A89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570182"/>
            <a:ext cx="10018713" cy="4599709"/>
          </a:xfrm>
        </p:spPr>
        <p:txBody>
          <a:bodyPr>
            <a:normAutofit/>
          </a:bodyPr>
          <a:lstStyle/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Research Starters</a:t>
            </a:r>
            <a:r>
              <a:rPr lang="en-US" sz="3000" dirty="0"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Search History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New Interface has Concept Map option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New Interface can be configured to restrict the view of the detail records for articles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Limited exporting as guest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7115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604639-1F0A-FFD7-6AE1-EE152EE510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C4D41-F995-6C6F-E2F3-FFE8A02A4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233218"/>
            <a:ext cx="10018713" cy="902855"/>
          </a:xfrm>
        </p:spPr>
        <p:txBody>
          <a:bodyPr>
            <a:normAutofit fontScale="90000"/>
          </a:bodyPr>
          <a:lstStyle/>
          <a:p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Additional Observations – CloudSource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+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B48A56-F85E-F264-9EB0-9D0B9A29B6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3288" y="942109"/>
            <a:ext cx="9593840" cy="6008255"/>
          </a:xfrm>
        </p:spPr>
        <p:txBody>
          <a:bodyPr>
            <a:noAutofit/>
          </a:bodyPr>
          <a:lstStyle/>
          <a:p>
            <a:r>
              <a:rPr lang="en-US" sz="3000" dirty="0">
                <a:latin typeface="Verdana" panose="020B0604030504040204" pitchFamily="34" charset="0"/>
                <a:ea typeface="Verdana" panose="020B0604030504040204" pitchFamily="34" charset="0"/>
              </a:rPr>
              <a:t>My Favorites – depending on version of Enterprise</a:t>
            </a:r>
          </a:p>
          <a:p>
            <a:r>
              <a:rPr lang="en-US" sz="3000" dirty="0">
                <a:latin typeface="Verdana" panose="020B0604030504040204" pitchFamily="34" charset="0"/>
                <a:ea typeface="Verdana" panose="020B0604030504040204" pitchFamily="34" charset="0"/>
              </a:rPr>
              <a:t>Integrated into Enterprise as additional Tab</a:t>
            </a:r>
          </a:p>
          <a:p>
            <a:r>
              <a:rPr lang="en-US" sz="3000" dirty="0">
                <a:latin typeface="Verdana" panose="020B0604030504040204" pitchFamily="34" charset="0"/>
                <a:ea typeface="Verdana" panose="020B0604030504040204" pitchFamily="34" charset="0"/>
              </a:rPr>
              <a:t>Wikipedia Disambiguation available</a:t>
            </a:r>
          </a:p>
          <a:p>
            <a:r>
              <a:rPr lang="en-US" sz="3000" dirty="0">
                <a:latin typeface="Verdana" panose="020B0604030504040204" pitchFamily="34" charset="0"/>
                <a:ea typeface="Verdana" panose="020B0604030504040204" pitchFamily="34" charset="0"/>
              </a:rPr>
              <a:t>Collapsed facets</a:t>
            </a:r>
          </a:p>
          <a:p>
            <a:r>
              <a:rPr lang="en-US" sz="3000" dirty="0">
                <a:latin typeface="Verdana" panose="020B0604030504040204" pitchFamily="34" charset="0"/>
                <a:ea typeface="Verdana" panose="020B0604030504040204" pitchFamily="34" charset="0"/>
              </a:rPr>
              <a:t>OER facets</a:t>
            </a:r>
          </a:p>
          <a:p>
            <a:r>
              <a:rPr lang="en-US" sz="3000" dirty="0">
                <a:latin typeface="Verdana" panose="020B0604030504040204" pitchFamily="34" charset="0"/>
                <a:ea typeface="Verdana" panose="020B0604030504040204" pitchFamily="34" charset="0"/>
              </a:rPr>
              <a:t>Find vs View</a:t>
            </a:r>
          </a:p>
          <a:p>
            <a:r>
              <a:rPr lang="en-US" sz="3000" dirty="0">
                <a:latin typeface="Verdana" panose="020B0604030504040204" pitchFamily="34" charset="0"/>
                <a:ea typeface="Verdana" panose="020B0604030504040204" pitchFamily="34" charset="0"/>
              </a:rPr>
              <a:t>Links to publisher page</a:t>
            </a:r>
          </a:p>
          <a:p>
            <a:r>
              <a:rPr lang="en-US" sz="3000" dirty="0">
                <a:latin typeface="Verdana" panose="020B0604030504040204" pitchFamily="34" charset="0"/>
                <a:ea typeface="Verdana" panose="020B0604030504040204" pitchFamily="34" charset="0"/>
              </a:rPr>
              <a:t>Ability to edit citation before exporting</a:t>
            </a:r>
          </a:p>
        </p:txBody>
      </p:sp>
    </p:spTree>
    <p:extLst>
      <p:ext uri="{BB962C8B-B14F-4D97-AF65-F5344CB8AC3E}">
        <p14:creationId xmlns:p14="http://schemas.microsoft.com/office/powerpoint/2010/main" val="40026346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EF19C-C1E6-0721-C41B-4C0D0A0E2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0369" y="258618"/>
            <a:ext cx="10940249" cy="932873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autism OR </a:t>
            </a:r>
            <a:r>
              <a:rPr lang="en-US" dirty="0" err="1">
                <a:latin typeface="Verdana" panose="020B0604030504040204" pitchFamily="34" charset="0"/>
                <a:ea typeface="Verdana" panose="020B0604030504040204" pitchFamily="34" charset="0"/>
              </a:rPr>
              <a:t>asd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 OR autism spectrum disorder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8EBB910-B5BC-E8E9-53DE-EA6148BAF7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0255121"/>
              </p:ext>
            </p:extLst>
          </p:nvPr>
        </p:nvGraphicFramePr>
        <p:xfrm>
          <a:off x="1529223" y="1182064"/>
          <a:ext cx="10075174" cy="4672965"/>
        </p:xfrm>
        <a:graphic>
          <a:graphicData uri="http://schemas.openxmlformats.org/drawingml/2006/table">
            <a:tbl>
              <a:tblPr bandRow="1">
                <a:tableStyleId>{616DA210-FB5B-4158-B5E0-FEB733F419BA}</a:tableStyleId>
              </a:tblPr>
              <a:tblGrid>
                <a:gridCol w="3355313">
                  <a:extLst>
                    <a:ext uri="{9D8B030D-6E8A-4147-A177-3AD203B41FA5}">
                      <a16:colId xmlns:a16="http://schemas.microsoft.com/office/drawing/2014/main" val="471243009"/>
                    </a:ext>
                  </a:extLst>
                </a:gridCol>
                <a:gridCol w="1574939">
                  <a:extLst>
                    <a:ext uri="{9D8B030D-6E8A-4147-A177-3AD203B41FA5}">
                      <a16:colId xmlns:a16="http://schemas.microsoft.com/office/drawing/2014/main" val="2290891609"/>
                    </a:ext>
                  </a:extLst>
                </a:gridCol>
                <a:gridCol w="1208307">
                  <a:extLst>
                    <a:ext uri="{9D8B030D-6E8A-4147-A177-3AD203B41FA5}">
                      <a16:colId xmlns:a16="http://schemas.microsoft.com/office/drawing/2014/main" val="3744513589"/>
                    </a:ext>
                  </a:extLst>
                </a:gridCol>
                <a:gridCol w="899141">
                  <a:extLst>
                    <a:ext uri="{9D8B030D-6E8A-4147-A177-3AD203B41FA5}">
                      <a16:colId xmlns:a16="http://schemas.microsoft.com/office/drawing/2014/main" val="1488632650"/>
                    </a:ext>
                  </a:extLst>
                </a:gridCol>
                <a:gridCol w="1082318">
                  <a:extLst>
                    <a:ext uri="{9D8B030D-6E8A-4147-A177-3AD203B41FA5}">
                      <a16:colId xmlns:a16="http://schemas.microsoft.com/office/drawing/2014/main" val="3339951149"/>
                    </a:ext>
                  </a:extLst>
                </a:gridCol>
                <a:gridCol w="977578">
                  <a:extLst>
                    <a:ext uri="{9D8B030D-6E8A-4147-A177-3AD203B41FA5}">
                      <a16:colId xmlns:a16="http://schemas.microsoft.com/office/drawing/2014/main" val="1024564741"/>
                    </a:ext>
                  </a:extLst>
                </a:gridCol>
                <a:gridCol w="977578">
                  <a:extLst>
                    <a:ext uri="{9D8B030D-6E8A-4147-A177-3AD203B41FA5}">
                      <a16:colId xmlns:a16="http://schemas.microsoft.com/office/drawing/2014/main" val="2851441493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Interface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Total Retrieved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Articles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Peer-Reviewed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Open Access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Full Text Online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623197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University of Southern Mississippi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Primo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206,031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67%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94305512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Clemson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Primo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266,142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60%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52%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29%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898108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Kansas State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Primo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917,419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44%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36%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24%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415538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Delta State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EDS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2,123,472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38%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36%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37%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884882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Auburn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EDS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981,537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52%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50%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555028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West Virginia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EDS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3,314,242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38%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37%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72%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7664458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Gannon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CloudSource+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48,913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97%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85%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10606508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Houston Christian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CloudSource+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184,382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64%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53%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45%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3068739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Tarleton State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CloudSource+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198,348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67%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56%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42%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2920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95138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16562-5C5A-B067-1F78-42389E52F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1691" y="233887"/>
            <a:ext cx="10515600" cy="926954"/>
          </a:xfrm>
        </p:spPr>
        <p:txBody>
          <a:bodyPr>
            <a:normAutofit/>
          </a:bodyPr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Oil AND Gas Investigations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5D42A67-31D7-F3C1-92FA-766BD38034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7960690"/>
              </p:ext>
            </p:extLst>
          </p:nvPr>
        </p:nvGraphicFramePr>
        <p:xfrm>
          <a:off x="1521553" y="1160841"/>
          <a:ext cx="10073415" cy="4671060"/>
        </p:xfrm>
        <a:graphic>
          <a:graphicData uri="http://schemas.openxmlformats.org/drawingml/2006/table">
            <a:tbl>
              <a:tblPr bandRow="1">
                <a:tableStyleId>{616DA210-FB5B-4158-B5E0-FEB733F419BA}</a:tableStyleId>
              </a:tblPr>
              <a:tblGrid>
                <a:gridCol w="3473990">
                  <a:extLst>
                    <a:ext uri="{9D8B030D-6E8A-4147-A177-3AD203B41FA5}">
                      <a16:colId xmlns:a16="http://schemas.microsoft.com/office/drawing/2014/main" val="1274367877"/>
                    </a:ext>
                  </a:extLst>
                </a:gridCol>
                <a:gridCol w="1488488">
                  <a:extLst>
                    <a:ext uri="{9D8B030D-6E8A-4147-A177-3AD203B41FA5}">
                      <a16:colId xmlns:a16="http://schemas.microsoft.com/office/drawing/2014/main" val="3029317129"/>
                    </a:ext>
                  </a:extLst>
                </a:gridCol>
                <a:gridCol w="1045710">
                  <a:extLst>
                    <a:ext uri="{9D8B030D-6E8A-4147-A177-3AD203B41FA5}">
                      <a16:colId xmlns:a16="http://schemas.microsoft.com/office/drawing/2014/main" val="2758170793"/>
                    </a:ext>
                  </a:extLst>
                </a:gridCol>
                <a:gridCol w="923239">
                  <a:extLst>
                    <a:ext uri="{9D8B030D-6E8A-4147-A177-3AD203B41FA5}">
                      <a16:colId xmlns:a16="http://schemas.microsoft.com/office/drawing/2014/main" val="3191304669"/>
                    </a:ext>
                  </a:extLst>
                </a:gridCol>
                <a:gridCol w="1008027">
                  <a:extLst>
                    <a:ext uri="{9D8B030D-6E8A-4147-A177-3AD203B41FA5}">
                      <a16:colId xmlns:a16="http://schemas.microsoft.com/office/drawing/2014/main" val="1371024359"/>
                    </a:ext>
                  </a:extLst>
                </a:gridCol>
                <a:gridCol w="1008025">
                  <a:extLst>
                    <a:ext uri="{9D8B030D-6E8A-4147-A177-3AD203B41FA5}">
                      <a16:colId xmlns:a16="http://schemas.microsoft.com/office/drawing/2014/main" val="3256127557"/>
                    </a:ext>
                  </a:extLst>
                </a:gridCol>
                <a:gridCol w="1125936">
                  <a:extLst>
                    <a:ext uri="{9D8B030D-6E8A-4147-A177-3AD203B41FA5}">
                      <a16:colId xmlns:a16="http://schemas.microsoft.com/office/drawing/2014/main" val="2242903700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Interface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Total Retrieved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Articles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Peer-Reviewed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Open Access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Full Text Online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9984858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University of Southern Mississippi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Primo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45,012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30%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5172227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Clemson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Primo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25,405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66%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55%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22%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990324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Kansas State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Primo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827,828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43%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37%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25%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238866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Delta State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EDS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14,937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25%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19%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24%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14781313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Auburn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EDS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49,176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56%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54%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99%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80617918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West Virginia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EDS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1,753,041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41%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40%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81%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073708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Gannon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CloudSource+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4,687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98%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8489024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Houston Christian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CloudSource+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9,799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63%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60%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57%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54566238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Tarleton State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CloudSource+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9,938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63%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61%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57%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45002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2889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AF8B2-9CD5-34F7-A0B2-E345E88DD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1182" y="277146"/>
            <a:ext cx="10018713" cy="923331"/>
          </a:xfrm>
        </p:spPr>
        <p:txBody>
          <a:bodyPr/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History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0A2E7F-7A1E-1787-022E-EF0559FE8B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5087" y="1200477"/>
            <a:ext cx="10018713" cy="4211782"/>
          </a:xfrm>
        </p:spPr>
        <p:txBody>
          <a:bodyPr/>
          <a:lstStyle/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Web-scale discovery services introduced in 2007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 sz="2400">
                <a:latin typeface="Verdana" panose="020B0604030504040204" pitchFamily="34" charset="0"/>
                <a:ea typeface="Verdana" panose="020B0604030504040204" pitchFamily="34" charset="0"/>
              </a:rPr>
              <a:t>2007 – WorldCat Local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 sz="2400">
                <a:latin typeface="Verdana" panose="020B0604030504040204" pitchFamily="34" charset="0"/>
                <a:ea typeface="Verdana" panose="020B0604030504040204" pitchFamily="34" charset="0"/>
              </a:rPr>
              <a:t>2009 – Ex Libris Primo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 sz="2400">
                <a:latin typeface="Verdana" panose="020B0604030504040204" pitchFamily="34" charset="0"/>
                <a:ea typeface="Verdana" panose="020B0604030504040204" pitchFamily="34" charset="0"/>
              </a:rPr>
              <a:t>2010 – Ebsco Discovery Service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 sz="2400">
                <a:latin typeface="Verdana" panose="020B0604030504040204" pitchFamily="34" charset="0"/>
                <a:ea typeface="Verdana" panose="020B0604030504040204" pitchFamily="34" charset="0"/>
              </a:rPr>
              <a:t>2019 – WorldCat Local rebranded to WorldCat Discovery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 sz="2400">
                <a:latin typeface="Verdana" panose="020B0604030504040204" pitchFamily="34" charset="0"/>
                <a:ea typeface="Verdana" panose="020B0604030504040204" pitchFamily="34" charset="0"/>
              </a:rPr>
              <a:t>2021 – CloudSource+ 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CEAE9F-5E3E-23F1-1AA9-180835847FB0}"/>
              </a:ext>
            </a:extLst>
          </p:cNvPr>
          <p:cNvSpPr txBox="1"/>
          <p:nvPr/>
        </p:nvSpPr>
        <p:spPr>
          <a:xfrm>
            <a:off x="2447636" y="5935444"/>
            <a:ext cx="97443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err="1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Foster</a:t>
            </a:r>
            <a:r>
              <a:rPr lang="en-US" sz="18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, A. K. (2018). Determining librarian research preferences: A comparison survey of web-scale discovery systems and subject databases. </a:t>
            </a:r>
            <a:r>
              <a:rPr lang="en-US" sz="1800" i="1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Journal of Academic Librarianship</a:t>
            </a:r>
            <a:r>
              <a:rPr lang="en-US" sz="18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US" sz="1800" i="1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44</a:t>
            </a:r>
            <a:r>
              <a:rPr lang="en-US" sz="18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(3), 330–336.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3786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FF093-11CD-DE0C-BF36-A02DB4C23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9065" y="194966"/>
            <a:ext cx="10632935" cy="921327"/>
          </a:xfrm>
        </p:spPr>
        <p:txBody>
          <a:bodyPr>
            <a:noAutofit/>
          </a:bodyPr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music AND (treatment OR therapy)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B880164-61E8-3BC6-6EFF-B1C1736170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2481735"/>
              </p:ext>
            </p:extLst>
          </p:nvPr>
        </p:nvGraphicFramePr>
        <p:xfrm>
          <a:off x="1516193" y="1172773"/>
          <a:ext cx="10078776" cy="4663440"/>
        </p:xfrm>
        <a:graphic>
          <a:graphicData uri="http://schemas.openxmlformats.org/drawingml/2006/table">
            <a:tbl>
              <a:tblPr bandRow="1">
                <a:tableStyleId>{616DA210-FB5B-4158-B5E0-FEB733F419BA}</a:tableStyleId>
              </a:tblPr>
              <a:tblGrid>
                <a:gridCol w="3594944">
                  <a:extLst>
                    <a:ext uri="{9D8B030D-6E8A-4147-A177-3AD203B41FA5}">
                      <a16:colId xmlns:a16="http://schemas.microsoft.com/office/drawing/2014/main" val="2171811731"/>
                    </a:ext>
                  </a:extLst>
                </a:gridCol>
                <a:gridCol w="1493729">
                  <a:extLst>
                    <a:ext uri="{9D8B030D-6E8A-4147-A177-3AD203B41FA5}">
                      <a16:colId xmlns:a16="http://schemas.microsoft.com/office/drawing/2014/main" val="1553348259"/>
                    </a:ext>
                  </a:extLst>
                </a:gridCol>
                <a:gridCol w="1051544">
                  <a:extLst>
                    <a:ext uri="{9D8B030D-6E8A-4147-A177-3AD203B41FA5}">
                      <a16:colId xmlns:a16="http://schemas.microsoft.com/office/drawing/2014/main" val="1363649495"/>
                    </a:ext>
                  </a:extLst>
                </a:gridCol>
                <a:gridCol w="902563">
                  <a:extLst>
                    <a:ext uri="{9D8B030D-6E8A-4147-A177-3AD203B41FA5}">
                      <a16:colId xmlns:a16="http://schemas.microsoft.com/office/drawing/2014/main" val="1881904307"/>
                    </a:ext>
                  </a:extLst>
                </a:gridCol>
                <a:gridCol w="1091594">
                  <a:extLst>
                    <a:ext uri="{9D8B030D-6E8A-4147-A177-3AD203B41FA5}">
                      <a16:colId xmlns:a16="http://schemas.microsoft.com/office/drawing/2014/main" val="3395252763"/>
                    </a:ext>
                  </a:extLst>
                </a:gridCol>
                <a:gridCol w="972201">
                  <a:extLst>
                    <a:ext uri="{9D8B030D-6E8A-4147-A177-3AD203B41FA5}">
                      <a16:colId xmlns:a16="http://schemas.microsoft.com/office/drawing/2014/main" val="397076973"/>
                    </a:ext>
                  </a:extLst>
                </a:gridCol>
                <a:gridCol w="972201">
                  <a:extLst>
                    <a:ext uri="{9D8B030D-6E8A-4147-A177-3AD203B41FA5}">
                      <a16:colId xmlns:a16="http://schemas.microsoft.com/office/drawing/2014/main" val="3461029895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l" fontAlgn="b"/>
                      <a:endParaRPr lang="en-US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Interface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Total Retrieved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Articles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Peer-Reviewed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Open Access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Full Text Online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436764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University of Southern Mississippi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Primo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122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52%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7958553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Clemson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Primo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131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53%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45%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11%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19512747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Kansas State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Primo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10,269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35%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30%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6%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67%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18329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Delta State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EDS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605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13%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11%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32%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6960257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Auburn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EDS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195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24%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25%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97%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2560904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West Virginia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EDS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68,610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7%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7%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89%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323350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Gannon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CloudSource+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12,164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95%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77%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30807178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Houston Christian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CloudSource+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36,082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85%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68%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56%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100%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9589623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Tarleton State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CloudSource+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42,066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87%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70%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48%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1000%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59392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26257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F7D93-2E20-029E-CF22-546479EF72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2784" y="242455"/>
            <a:ext cx="10018713" cy="912091"/>
          </a:xfrm>
        </p:spPr>
        <p:txBody>
          <a:bodyPr/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Library hi tech- Keyword Search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FE34CC7-0220-1C4B-7A4A-E628F3DFB71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8961799"/>
              </p:ext>
            </p:extLst>
          </p:nvPr>
        </p:nvGraphicFramePr>
        <p:xfrm>
          <a:off x="1531064" y="1154546"/>
          <a:ext cx="10018713" cy="4671060"/>
        </p:xfrm>
        <a:graphic>
          <a:graphicData uri="http://schemas.openxmlformats.org/drawingml/2006/table">
            <a:tbl>
              <a:tblPr bandRow="1">
                <a:tableStyleId>{616DA210-FB5B-4158-B5E0-FEB733F419BA}</a:tableStyleId>
              </a:tblPr>
              <a:tblGrid>
                <a:gridCol w="3594161">
                  <a:extLst>
                    <a:ext uri="{9D8B030D-6E8A-4147-A177-3AD203B41FA5}">
                      <a16:colId xmlns:a16="http://schemas.microsoft.com/office/drawing/2014/main" val="4066733049"/>
                    </a:ext>
                  </a:extLst>
                </a:gridCol>
                <a:gridCol w="1661270">
                  <a:extLst>
                    <a:ext uri="{9D8B030D-6E8A-4147-A177-3AD203B41FA5}">
                      <a16:colId xmlns:a16="http://schemas.microsoft.com/office/drawing/2014/main" val="3908913947"/>
                    </a:ext>
                  </a:extLst>
                </a:gridCol>
                <a:gridCol w="1001872">
                  <a:extLst>
                    <a:ext uri="{9D8B030D-6E8A-4147-A177-3AD203B41FA5}">
                      <a16:colId xmlns:a16="http://schemas.microsoft.com/office/drawing/2014/main" val="2709020041"/>
                    </a:ext>
                  </a:extLst>
                </a:gridCol>
                <a:gridCol w="843680">
                  <a:extLst>
                    <a:ext uri="{9D8B030D-6E8A-4147-A177-3AD203B41FA5}">
                      <a16:colId xmlns:a16="http://schemas.microsoft.com/office/drawing/2014/main" val="1305311286"/>
                    </a:ext>
                  </a:extLst>
                </a:gridCol>
                <a:gridCol w="1072178">
                  <a:extLst>
                    <a:ext uri="{9D8B030D-6E8A-4147-A177-3AD203B41FA5}">
                      <a16:colId xmlns:a16="http://schemas.microsoft.com/office/drawing/2014/main" val="2578683668"/>
                    </a:ext>
                  </a:extLst>
                </a:gridCol>
                <a:gridCol w="843680">
                  <a:extLst>
                    <a:ext uri="{9D8B030D-6E8A-4147-A177-3AD203B41FA5}">
                      <a16:colId xmlns:a16="http://schemas.microsoft.com/office/drawing/2014/main" val="4004485389"/>
                    </a:ext>
                  </a:extLst>
                </a:gridCol>
                <a:gridCol w="1001872">
                  <a:extLst>
                    <a:ext uri="{9D8B030D-6E8A-4147-A177-3AD203B41FA5}">
                      <a16:colId xmlns:a16="http://schemas.microsoft.com/office/drawing/2014/main" val="3961883666"/>
                    </a:ext>
                  </a:extLst>
                </a:gridCol>
              </a:tblGrid>
              <a:tr h="475578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Interface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Total Retrieved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Articles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Peer-Reviewed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Open Access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Full Text Online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201608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University of Southern Mississippi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Primo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8,056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78%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0064876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Clemson University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Primo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7,700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81%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37%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9%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6359977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Kansas State University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Primo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136,579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33%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24%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13%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119140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Delta State University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EDS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39,790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45%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31%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85%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1115689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Auburn University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EDS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22,124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59%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48%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09806679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West Virginia University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EDS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251,123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25%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23%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88%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334346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Gannon University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CloudSource+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3,801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98%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72%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1889089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Houston Christian University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CloudSource+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24,934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43%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32%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21%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0214069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Tarleton State University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CloudSource+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23,907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49%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37%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22%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2787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58221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D35DEE-A399-7E56-F462-1B3CCFC3A8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76805-EFA6-8239-CD4A-E54FB3065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1256" y="292958"/>
            <a:ext cx="10018713" cy="939800"/>
          </a:xfrm>
        </p:spPr>
        <p:txBody>
          <a:bodyPr/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Library hi tech - Title Search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3C4CA7B-CB65-79A1-D482-4EB143D4F5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4480328"/>
              </p:ext>
            </p:extLst>
          </p:nvPr>
        </p:nvGraphicFramePr>
        <p:xfrm>
          <a:off x="1530683" y="1131974"/>
          <a:ext cx="10018713" cy="4669467"/>
        </p:xfrm>
        <a:graphic>
          <a:graphicData uri="http://schemas.openxmlformats.org/drawingml/2006/table">
            <a:tbl>
              <a:tblPr bandRow="1">
                <a:tableStyleId>{616DA210-FB5B-4158-B5E0-FEB733F419BA}</a:tableStyleId>
              </a:tblPr>
              <a:tblGrid>
                <a:gridCol w="3441372">
                  <a:extLst>
                    <a:ext uri="{9D8B030D-6E8A-4147-A177-3AD203B41FA5}">
                      <a16:colId xmlns:a16="http://schemas.microsoft.com/office/drawing/2014/main" val="449730308"/>
                    </a:ext>
                  </a:extLst>
                </a:gridCol>
                <a:gridCol w="1540055">
                  <a:extLst>
                    <a:ext uri="{9D8B030D-6E8A-4147-A177-3AD203B41FA5}">
                      <a16:colId xmlns:a16="http://schemas.microsoft.com/office/drawing/2014/main" val="3939622324"/>
                    </a:ext>
                  </a:extLst>
                </a:gridCol>
                <a:gridCol w="1012962">
                  <a:extLst>
                    <a:ext uri="{9D8B030D-6E8A-4147-A177-3AD203B41FA5}">
                      <a16:colId xmlns:a16="http://schemas.microsoft.com/office/drawing/2014/main" val="939114919"/>
                    </a:ext>
                  </a:extLst>
                </a:gridCol>
                <a:gridCol w="1043966">
                  <a:extLst>
                    <a:ext uri="{9D8B030D-6E8A-4147-A177-3AD203B41FA5}">
                      <a16:colId xmlns:a16="http://schemas.microsoft.com/office/drawing/2014/main" val="2568767769"/>
                    </a:ext>
                  </a:extLst>
                </a:gridCol>
                <a:gridCol w="1027129">
                  <a:extLst>
                    <a:ext uri="{9D8B030D-6E8A-4147-A177-3AD203B41FA5}">
                      <a16:colId xmlns:a16="http://schemas.microsoft.com/office/drawing/2014/main" val="2459193132"/>
                    </a:ext>
                  </a:extLst>
                </a:gridCol>
                <a:gridCol w="808232">
                  <a:extLst>
                    <a:ext uri="{9D8B030D-6E8A-4147-A177-3AD203B41FA5}">
                      <a16:colId xmlns:a16="http://schemas.microsoft.com/office/drawing/2014/main" val="3939436719"/>
                    </a:ext>
                  </a:extLst>
                </a:gridCol>
                <a:gridCol w="1144997">
                  <a:extLst>
                    <a:ext uri="{9D8B030D-6E8A-4147-A177-3AD203B41FA5}">
                      <a16:colId xmlns:a16="http://schemas.microsoft.com/office/drawing/2014/main" val="2522738183"/>
                    </a:ext>
                  </a:extLst>
                </a:gridCol>
              </a:tblGrid>
              <a:tr h="524570">
                <a:tc>
                  <a:txBody>
                    <a:bodyPr/>
                    <a:lstStyle/>
                    <a:p>
                      <a:pPr algn="l" fontAlgn="b"/>
                      <a:endParaRPr lang="en-US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Interface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Total Retrieved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Articles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Peer-Reviewed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Open Access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Full Text Online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4963032"/>
                  </a:ext>
                </a:extLst>
              </a:tr>
              <a:tr h="457023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University of Southern Mississippi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Primo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5,795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94%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335274954"/>
                  </a:ext>
                </a:extLst>
              </a:tr>
              <a:tr h="457023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Clemson University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Primo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5,511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94%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41%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5%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9179880"/>
                  </a:ext>
                </a:extLst>
              </a:tr>
              <a:tr h="457023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Kansas State University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Primo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5,745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92%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41%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6%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9757147"/>
                  </a:ext>
                </a:extLst>
              </a:tr>
              <a:tr h="457023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Delta State University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EDS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1,348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12%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6%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23%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13693162"/>
                  </a:ext>
                </a:extLst>
              </a:tr>
              <a:tr h="457023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Auburn University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EDS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469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17%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6%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99%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57883844"/>
                  </a:ext>
                </a:extLst>
              </a:tr>
              <a:tr h="457023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West Virginia University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EDS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500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19%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14%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49%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8695429"/>
                  </a:ext>
                </a:extLst>
              </a:tr>
              <a:tr h="457023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Gannon University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CloudSource+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138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91%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48%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44065741"/>
                  </a:ext>
                </a:extLst>
              </a:tr>
              <a:tr h="457023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Houston Christian University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CloudSource+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15,343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8%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7294765"/>
                  </a:ext>
                </a:extLst>
              </a:tr>
              <a:tr h="457023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Tarleton State University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CloudSource+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13,501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3%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8838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27102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21B7A-32E4-29A0-AC99-02812C04C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1256" y="259070"/>
            <a:ext cx="10018713" cy="949036"/>
          </a:xfrm>
        </p:spPr>
        <p:txBody>
          <a:bodyPr>
            <a:normAutofit fontScale="90000"/>
          </a:bodyPr>
          <a:lstStyle/>
          <a:p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Gone with the Wind  - Keyword Search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E29D7DF-9C22-9A32-0CF4-4E960D100C7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9003337"/>
              </p:ext>
            </p:extLst>
          </p:nvPr>
        </p:nvGraphicFramePr>
        <p:xfrm>
          <a:off x="1521256" y="1091995"/>
          <a:ext cx="10018713" cy="4674010"/>
        </p:xfrm>
        <a:graphic>
          <a:graphicData uri="http://schemas.openxmlformats.org/drawingml/2006/table">
            <a:tbl>
              <a:tblPr bandRow="1">
                <a:tableStyleId>{616DA210-FB5B-4158-B5E0-FEB733F419BA}</a:tableStyleId>
              </a:tblPr>
              <a:tblGrid>
                <a:gridCol w="3493990">
                  <a:extLst>
                    <a:ext uri="{9D8B030D-6E8A-4147-A177-3AD203B41FA5}">
                      <a16:colId xmlns:a16="http://schemas.microsoft.com/office/drawing/2014/main" val="1652401580"/>
                    </a:ext>
                  </a:extLst>
                </a:gridCol>
                <a:gridCol w="1714266">
                  <a:extLst>
                    <a:ext uri="{9D8B030D-6E8A-4147-A177-3AD203B41FA5}">
                      <a16:colId xmlns:a16="http://schemas.microsoft.com/office/drawing/2014/main" val="248748687"/>
                    </a:ext>
                  </a:extLst>
                </a:gridCol>
                <a:gridCol w="1082809">
                  <a:extLst>
                    <a:ext uri="{9D8B030D-6E8A-4147-A177-3AD203B41FA5}">
                      <a16:colId xmlns:a16="http://schemas.microsoft.com/office/drawing/2014/main" val="3577547570"/>
                    </a:ext>
                  </a:extLst>
                </a:gridCol>
                <a:gridCol w="836108">
                  <a:extLst>
                    <a:ext uri="{9D8B030D-6E8A-4147-A177-3AD203B41FA5}">
                      <a16:colId xmlns:a16="http://schemas.microsoft.com/office/drawing/2014/main" val="552757434"/>
                    </a:ext>
                  </a:extLst>
                </a:gridCol>
                <a:gridCol w="1062554">
                  <a:extLst>
                    <a:ext uri="{9D8B030D-6E8A-4147-A177-3AD203B41FA5}">
                      <a16:colId xmlns:a16="http://schemas.microsoft.com/office/drawing/2014/main" val="2067902210"/>
                    </a:ext>
                  </a:extLst>
                </a:gridCol>
                <a:gridCol w="836108">
                  <a:extLst>
                    <a:ext uri="{9D8B030D-6E8A-4147-A177-3AD203B41FA5}">
                      <a16:colId xmlns:a16="http://schemas.microsoft.com/office/drawing/2014/main" val="3755299096"/>
                    </a:ext>
                  </a:extLst>
                </a:gridCol>
                <a:gridCol w="992878">
                  <a:extLst>
                    <a:ext uri="{9D8B030D-6E8A-4147-A177-3AD203B41FA5}">
                      <a16:colId xmlns:a16="http://schemas.microsoft.com/office/drawing/2014/main" val="2822745658"/>
                    </a:ext>
                  </a:extLst>
                </a:gridCol>
              </a:tblGrid>
              <a:tr h="559210">
                <a:tc>
                  <a:txBody>
                    <a:bodyPr/>
                    <a:lstStyle/>
                    <a:p>
                      <a:pPr algn="l" fontAlgn="b"/>
                      <a:endParaRPr lang="en-US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Interface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Total Retrieved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Articles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Peer-Reviewed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Open Access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Full Text Online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1543988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University of Southern Mississippi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Primo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10,017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11%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84843468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Clemson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Primo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4,683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31%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18%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7%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92%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8357762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Kansas State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Primo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566,079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25%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13%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4%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140761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Delta State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EDS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80,397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7%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3%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40%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4001775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Auburn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EDS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42,321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4%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4%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99%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5903414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West Virginia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EDS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3,045,275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6%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5%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64%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781412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Gannon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CloudSource+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47,171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99%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99%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066301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Houston Christian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CloudSource+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72,811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88%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79%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76%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203653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Tarleton State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CloudSource+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72,641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89%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80%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76%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33402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95074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78C86C-70D9-9580-FD50-FC10AFFCBA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A6691-D0CE-A46C-2206-06D1D8C07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7365" y="242455"/>
            <a:ext cx="10018713" cy="902855"/>
          </a:xfrm>
        </p:spPr>
        <p:txBody>
          <a:bodyPr/>
          <a:lstStyle/>
          <a:p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Gone with the Wind  - Title Search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69DBA09-2F7F-F7C6-0E98-1AAC020E71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9546816"/>
              </p:ext>
            </p:extLst>
          </p:nvPr>
        </p:nvGraphicFramePr>
        <p:xfrm>
          <a:off x="1551060" y="1145310"/>
          <a:ext cx="10018713" cy="4671060"/>
        </p:xfrm>
        <a:graphic>
          <a:graphicData uri="http://schemas.openxmlformats.org/drawingml/2006/table">
            <a:tbl>
              <a:tblPr bandRow="1">
                <a:tableStyleId>{616DA210-FB5B-4158-B5E0-FEB733F419BA}</a:tableStyleId>
              </a:tblPr>
              <a:tblGrid>
                <a:gridCol w="3510524">
                  <a:extLst>
                    <a:ext uri="{9D8B030D-6E8A-4147-A177-3AD203B41FA5}">
                      <a16:colId xmlns:a16="http://schemas.microsoft.com/office/drawing/2014/main" val="792506456"/>
                    </a:ext>
                  </a:extLst>
                </a:gridCol>
                <a:gridCol w="1417568">
                  <a:extLst>
                    <a:ext uri="{9D8B030D-6E8A-4147-A177-3AD203B41FA5}">
                      <a16:colId xmlns:a16="http://schemas.microsoft.com/office/drawing/2014/main" val="657994677"/>
                    </a:ext>
                  </a:extLst>
                </a:gridCol>
                <a:gridCol w="1066298">
                  <a:extLst>
                    <a:ext uri="{9D8B030D-6E8A-4147-A177-3AD203B41FA5}">
                      <a16:colId xmlns:a16="http://schemas.microsoft.com/office/drawing/2014/main" val="160383618"/>
                    </a:ext>
                  </a:extLst>
                </a:gridCol>
                <a:gridCol w="1043966">
                  <a:extLst>
                    <a:ext uri="{9D8B030D-6E8A-4147-A177-3AD203B41FA5}">
                      <a16:colId xmlns:a16="http://schemas.microsoft.com/office/drawing/2014/main" val="257376486"/>
                    </a:ext>
                  </a:extLst>
                </a:gridCol>
                <a:gridCol w="1027128">
                  <a:extLst>
                    <a:ext uri="{9D8B030D-6E8A-4147-A177-3AD203B41FA5}">
                      <a16:colId xmlns:a16="http://schemas.microsoft.com/office/drawing/2014/main" val="1390896509"/>
                    </a:ext>
                  </a:extLst>
                </a:gridCol>
                <a:gridCol w="808233">
                  <a:extLst>
                    <a:ext uri="{9D8B030D-6E8A-4147-A177-3AD203B41FA5}">
                      <a16:colId xmlns:a16="http://schemas.microsoft.com/office/drawing/2014/main" val="159519996"/>
                    </a:ext>
                  </a:extLst>
                </a:gridCol>
                <a:gridCol w="1144996">
                  <a:extLst>
                    <a:ext uri="{9D8B030D-6E8A-4147-A177-3AD203B41FA5}">
                      <a16:colId xmlns:a16="http://schemas.microsoft.com/office/drawing/2014/main" val="1718001232"/>
                    </a:ext>
                  </a:extLst>
                </a:gridCol>
              </a:tblGrid>
              <a:tr h="469670">
                <a:tc>
                  <a:txBody>
                    <a:bodyPr/>
                    <a:lstStyle/>
                    <a:p>
                      <a:pPr algn="l" fontAlgn="b"/>
                      <a:endParaRPr lang="en-US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Interface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Total Retrieved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Articles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Peer-Reviewed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Open Access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Full Text Online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550559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University of Southern Mississippi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Primo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1,959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20%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70735379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Clemson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Primo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1,651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29%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20%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6%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92%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1415202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Kansas State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Primo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2,152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24%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15%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7%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98%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094394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Delta State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EDS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30,297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9%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4%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27%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98007019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Auburn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EDS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12,820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8%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7%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2434354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West Virginia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EDS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16,635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9%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8%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50%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344286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Gannon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CloudSource+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1,435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96%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81%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223701658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Houston Christian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CloudSource+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13,340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37%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25%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22%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1240631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Tarleton State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CloudSource+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13,129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43%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29%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23%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2738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96531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2EEFF-5956-72BF-9738-47E9D5721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2390" y="193841"/>
            <a:ext cx="10341436" cy="897193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Acid Rain in Shenandoah Park, Virginia - Keyword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BC7F861-DADF-8E68-3D94-C2A8655171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0994414"/>
              </p:ext>
            </p:extLst>
          </p:nvPr>
        </p:nvGraphicFramePr>
        <p:xfrm>
          <a:off x="1529524" y="1244302"/>
          <a:ext cx="10074871" cy="4671060"/>
        </p:xfrm>
        <a:graphic>
          <a:graphicData uri="http://schemas.openxmlformats.org/drawingml/2006/table">
            <a:tbl>
              <a:tblPr bandRow="1">
                <a:tableStyleId>{616DA210-FB5B-4158-B5E0-FEB733F419BA}</a:tableStyleId>
              </a:tblPr>
              <a:tblGrid>
                <a:gridCol w="3653155">
                  <a:extLst>
                    <a:ext uri="{9D8B030D-6E8A-4147-A177-3AD203B41FA5}">
                      <a16:colId xmlns:a16="http://schemas.microsoft.com/office/drawing/2014/main" val="3155276335"/>
                    </a:ext>
                  </a:extLst>
                </a:gridCol>
                <a:gridCol w="1592857">
                  <a:extLst>
                    <a:ext uri="{9D8B030D-6E8A-4147-A177-3AD203B41FA5}">
                      <a16:colId xmlns:a16="http://schemas.microsoft.com/office/drawing/2014/main" val="2637875220"/>
                    </a:ext>
                  </a:extLst>
                </a:gridCol>
                <a:gridCol w="1074189">
                  <a:extLst>
                    <a:ext uri="{9D8B030D-6E8A-4147-A177-3AD203B41FA5}">
                      <a16:colId xmlns:a16="http://schemas.microsoft.com/office/drawing/2014/main" val="2196664052"/>
                    </a:ext>
                  </a:extLst>
                </a:gridCol>
                <a:gridCol w="842169">
                  <a:extLst>
                    <a:ext uri="{9D8B030D-6E8A-4147-A177-3AD203B41FA5}">
                      <a16:colId xmlns:a16="http://schemas.microsoft.com/office/drawing/2014/main" val="324345400"/>
                    </a:ext>
                  </a:extLst>
                </a:gridCol>
                <a:gridCol w="1070256">
                  <a:extLst>
                    <a:ext uri="{9D8B030D-6E8A-4147-A177-3AD203B41FA5}">
                      <a16:colId xmlns:a16="http://schemas.microsoft.com/office/drawing/2014/main" val="2304135879"/>
                    </a:ext>
                  </a:extLst>
                </a:gridCol>
                <a:gridCol w="842169">
                  <a:extLst>
                    <a:ext uri="{9D8B030D-6E8A-4147-A177-3AD203B41FA5}">
                      <a16:colId xmlns:a16="http://schemas.microsoft.com/office/drawing/2014/main" val="4095503822"/>
                    </a:ext>
                  </a:extLst>
                </a:gridCol>
                <a:gridCol w="1000076">
                  <a:extLst>
                    <a:ext uri="{9D8B030D-6E8A-4147-A177-3AD203B41FA5}">
                      <a16:colId xmlns:a16="http://schemas.microsoft.com/office/drawing/2014/main" val="3508211550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Interface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Total Retrieved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Articles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Peer-Reviewed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Open Access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Full Text Online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153382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University of Southern Mississippi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Primo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30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43%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62536420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Clemson University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Primo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21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67%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52%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5%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77691628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Kansas State University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Primo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317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44%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37%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12%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219040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Delta State University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EDS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84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15%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8%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67%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03954552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Auburn University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EDS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17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18%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12%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88%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6596329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West Virginia University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EDS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9,000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3%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3%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84%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267982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Gannon University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CloudSource+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18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89%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1910122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Houston Christian University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CloudSource+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63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79%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65%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49%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98%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6479404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Tarleton State University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CloudSource+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66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83%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67%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47%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98%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22171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627551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51CFED-5765-82F6-F828-B1C2A334FE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BED24-618C-46A3-3022-43F1A590C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8965" y="166469"/>
            <a:ext cx="10259577" cy="912091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Acid Rain in Shenandoah Park, Virginia - Title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C33AA46-2C22-64ED-35BE-34BEDBAA3D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8214472"/>
              </p:ext>
            </p:extLst>
          </p:nvPr>
        </p:nvGraphicFramePr>
        <p:xfrm>
          <a:off x="1548965" y="1206594"/>
          <a:ext cx="10055433" cy="4671060"/>
        </p:xfrm>
        <a:graphic>
          <a:graphicData uri="http://schemas.openxmlformats.org/drawingml/2006/table">
            <a:tbl>
              <a:tblPr bandRow="1">
                <a:tableStyleId>{616DA210-FB5B-4158-B5E0-FEB733F419BA}</a:tableStyleId>
              </a:tblPr>
              <a:tblGrid>
                <a:gridCol w="3397218">
                  <a:extLst>
                    <a:ext uri="{9D8B030D-6E8A-4147-A177-3AD203B41FA5}">
                      <a16:colId xmlns:a16="http://schemas.microsoft.com/office/drawing/2014/main" val="2473090353"/>
                    </a:ext>
                  </a:extLst>
                </a:gridCol>
                <a:gridCol w="1662129">
                  <a:extLst>
                    <a:ext uri="{9D8B030D-6E8A-4147-A177-3AD203B41FA5}">
                      <a16:colId xmlns:a16="http://schemas.microsoft.com/office/drawing/2014/main" val="1376383883"/>
                    </a:ext>
                  </a:extLst>
                </a:gridCol>
                <a:gridCol w="1056651">
                  <a:extLst>
                    <a:ext uri="{9D8B030D-6E8A-4147-A177-3AD203B41FA5}">
                      <a16:colId xmlns:a16="http://schemas.microsoft.com/office/drawing/2014/main" val="695758751"/>
                    </a:ext>
                  </a:extLst>
                </a:gridCol>
                <a:gridCol w="944436">
                  <a:extLst>
                    <a:ext uri="{9D8B030D-6E8A-4147-A177-3AD203B41FA5}">
                      <a16:colId xmlns:a16="http://schemas.microsoft.com/office/drawing/2014/main" val="666359144"/>
                    </a:ext>
                  </a:extLst>
                </a:gridCol>
                <a:gridCol w="1032175">
                  <a:extLst>
                    <a:ext uri="{9D8B030D-6E8A-4147-A177-3AD203B41FA5}">
                      <a16:colId xmlns:a16="http://schemas.microsoft.com/office/drawing/2014/main" val="3935066215"/>
                    </a:ext>
                  </a:extLst>
                </a:gridCol>
                <a:gridCol w="812203">
                  <a:extLst>
                    <a:ext uri="{9D8B030D-6E8A-4147-A177-3AD203B41FA5}">
                      <a16:colId xmlns:a16="http://schemas.microsoft.com/office/drawing/2014/main" val="824355728"/>
                    </a:ext>
                  </a:extLst>
                </a:gridCol>
                <a:gridCol w="1150621">
                  <a:extLst>
                    <a:ext uri="{9D8B030D-6E8A-4147-A177-3AD203B41FA5}">
                      <a16:colId xmlns:a16="http://schemas.microsoft.com/office/drawing/2014/main" val="1409362887"/>
                    </a:ext>
                  </a:extLst>
                </a:gridCol>
              </a:tblGrid>
              <a:tr h="519104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Interface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Total Retrieved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Articles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Peer-Reviewed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Open Access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Full Text Online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553585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University of Southern Mississippi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Primo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79105068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Clemson University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Primo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0%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0161543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Kansas State University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Primo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50%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0%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068738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Delta State University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EDS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5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0%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0%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60%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6935159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Auburn University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EDS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0%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98777749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West Virginia University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EDS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5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40%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534156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Gannon University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CloudSource+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4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50%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2629568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Houston Christian University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CloudSource+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42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71%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55%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38%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24214028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Tarleton State University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CloudSource+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45 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78%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58%</a:t>
                      </a:r>
                      <a:endParaRPr lang="en-US" sz="1800" b="0" i="1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36%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n-US" sz="18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57193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02301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F26F4-7BEC-59A1-7E82-AD9E0CD04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075" y="233219"/>
            <a:ext cx="10018713" cy="939800"/>
          </a:xfrm>
        </p:spPr>
        <p:txBody>
          <a:bodyPr/>
          <a:lstStyle/>
          <a:p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Keyword Relevancy Results 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043F0C87-E5F1-B2C3-1651-C50D22AE91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0677164"/>
              </p:ext>
            </p:extLst>
          </p:nvPr>
        </p:nvGraphicFramePr>
        <p:xfrm>
          <a:off x="1522210" y="1173019"/>
          <a:ext cx="10091613" cy="4301472"/>
        </p:xfrm>
        <a:graphic>
          <a:graphicData uri="http://schemas.openxmlformats.org/drawingml/2006/table">
            <a:tbl>
              <a:tblPr bandRow="1">
                <a:tableStyleId>{616DA210-FB5B-4158-B5E0-FEB733F419BA}</a:tableStyleId>
              </a:tblPr>
              <a:tblGrid>
                <a:gridCol w="3323167">
                  <a:extLst>
                    <a:ext uri="{9D8B030D-6E8A-4147-A177-3AD203B41FA5}">
                      <a16:colId xmlns:a16="http://schemas.microsoft.com/office/drawing/2014/main" val="960085711"/>
                    </a:ext>
                  </a:extLst>
                </a:gridCol>
                <a:gridCol w="1621998">
                  <a:extLst>
                    <a:ext uri="{9D8B030D-6E8A-4147-A177-3AD203B41FA5}">
                      <a16:colId xmlns:a16="http://schemas.microsoft.com/office/drawing/2014/main" val="1795596044"/>
                    </a:ext>
                  </a:extLst>
                </a:gridCol>
                <a:gridCol w="1372386">
                  <a:extLst>
                    <a:ext uri="{9D8B030D-6E8A-4147-A177-3AD203B41FA5}">
                      <a16:colId xmlns:a16="http://schemas.microsoft.com/office/drawing/2014/main" val="28853341"/>
                    </a:ext>
                  </a:extLst>
                </a:gridCol>
                <a:gridCol w="1372386">
                  <a:extLst>
                    <a:ext uri="{9D8B030D-6E8A-4147-A177-3AD203B41FA5}">
                      <a16:colId xmlns:a16="http://schemas.microsoft.com/office/drawing/2014/main" val="3041659987"/>
                    </a:ext>
                  </a:extLst>
                </a:gridCol>
                <a:gridCol w="1307390">
                  <a:extLst>
                    <a:ext uri="{9D8B030D-6E8A-4147-A177-3AD203B41FA5}">
                      <a16:colId xmlns:a16="http://schemas.microsoft.com/office/drawing/2014/main" val="3212995622"/>
                    </a:ext>
                  </a:extLst>
                </a:gridCol>
                <a:gridCol w="1094286">
                  <a:extLst>
                    <a:ext uri="{9D8B030D-6E8A-4147-A177-3AD203B41FA5}">
                      <a16:colId xmlns:a16="http://schemas.microsoft.com/office/drawing/2014/main" val="778625060"/>
                    </a:ext>
                  </a:extLst>
                </a:gridCol>
              </a:tblGrid>
              <a:tr h="383197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Autism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Oil</a:t>
                      </a:r>
                      <a:endParaRPr lang="en-US" sz="18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Music</a:t>
                      </a:r>
                      <a:endParaRPr lang="en-US" sz="18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8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526326117"/>
                  </a:ext>
                </a:extLst>
              </a:tr>
              <a:tr h="57215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US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Interface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Relevance Rank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Relevance Rank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Relevance Rank</a:t>
                      </a:r>
                      <a:endParaRPr lang="en-US" sz="18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Average Score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094314"/>
                  </a:ext>
                </a:extLst>
              </a:tr>
              <a:tr h="371782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University of Southern Mississippi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Primo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10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9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8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9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004712407"/>
                  </a:ext>
                </a:extLst>
              </a:tr>
              <a:tr h="36495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Clemson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Primo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10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10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9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759044656"/>
                  </a:ext>
                </a:extLst>
              </a:tr>
              <a:tr h="383197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Kansas State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Primo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10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10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10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10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9298302"/>
                  </a:ext>
                </a:extLst>
              </a:tr>
              <a:tr h="36495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Delta State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EDS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10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10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10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10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918299575"/>
                  </a:ext>
                </a:extLst>
              </a:tr>
              <a:tr h="36495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Auburn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EDS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10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10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9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10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382206281"/>
                  </a:ext>
                </a:extLst>
              </a:tr>
              <a:tr h="383197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West Virginia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EDS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10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10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10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10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6491274"/>
                  </a:ext>
                </a:extLst>
              </a:tr>
              <a:tr h="36495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Gannon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CloudSource+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10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10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10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10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10545170"/>
                  </a:ext>
                </a:extLst>
              </a:tr>
              <a:tr h="36495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Houston Christian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CloudSource+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10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10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10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10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6847502"/>
                  </a:ext>
                </a:extLst>
              </a:tr>
              <a:tr h="383197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Tarleton State University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CloudSource+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10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10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10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10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0632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3038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50A9E-F601-8E95-C1F1-253D33A09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8867" y="6384"/>
            <a:ext cx="10515600" cy="926298"/>
          </a:xfrm>
        </p:spPr>
        <p:txBody>
          <a:bodyPr/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Known Item Relevancy Results 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0723C286-4755-10C8-09C8-6FB3CCE667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0800558"/>
              </p:ext>
            </p:extLst>
          </p:nvPr>
        </p:nvGraphicFramePr>
        <p:xfrm>
          <a:off x="1538867" y="935355"/>
          <a:ext cx="10074956" cy="4987290"/>
        </p:xfrm>
        <a:graphic>
          <a:graphicData uri="http://schemas.openxmlformats.org/drawingml/2006/table">
            <a:tbl>
              <a:tblPr bandRow="1">
                <a:tableStyleId>{616DA210-FB5B-4158-B5E0-FEB733F419BA}</a:tableStyleId>
              </a:tblPr>
              <a:tblGrid>
                <a:gridCol w="2954502">
                  <a:extLst>
                    <a:ext uri="{9D8B030D-6E8A-4147-A177-3AD203B41FA5}">
                      <a16:colId xmlns:a16="http://schemas.microsoft.com/office/drawing/2014/main" val="1935485053"/>
                    </a:ext>
                  </a:extLst>
                </a:gridCol>
                <a:gridCol w="1278367">
                  <a:extLst>
                    <a:ext uri="{9D8B030D-6E8A-4147-A177-3AD203B41FA5}">
                      <a16:colId xmlns:a16="http://schemas.microsoft.com/office/drawing/2014/main" val="3757894528"/>
                    </a:ext>
                  </a:extLst>
                </a:gridCol>
                <a:gridCol w="951678">
                  <a:extLst>
                    <a:ext uri="{9D8B030D-6E8A-4147-A177-3AD203B41FA5}">
                      <a16:colId xmlns:a16="http://schemas.microsoft.com/office/drawing/2014/main" val="4134622723"/>
                    </a:ext>
                  </a:extLst>
                </a:gridCol>
                <a:gridCol w="818367">
                  <a:extLst>
                    <a:ext uri="{9D8B030D-6E8A-4147-A177-3AD203B41FA5}">
                      <a16:colId xmlns:a16="http://schemas.microsoft.com/office/drawing/2014/main" val="4135587517"/>
                    </a:ext>
                  </a:extLst>
                </a:gridCol>
                <a:gridCol w="942280">
                  <a:extLst>
                    <a:ext uri="{9D8B030D-6E8A-4147-A177-3AD203B41FA5}">
                      <a16:colId xmlns:a16="http://schemas.microsoft.com/office/drawing/2014/main" val="1419892116"/>
                    </a:ext>
                  </a:extLst>
                </a:gridCol>
                <a:gridCol w="684732">
                  <a:extLst>
                    <a:ext uri="{9D8B030D-6E8A-4147-A177-3AD203B41FA5}">
                      <a16:colId xmlns:a16="http://schemas.microsoft.com/office/drawing/2014/main" val="1612806107"/>
                    </a:ext>
                  </a:extLst>
                </a:gridCol>
                <a:gridCol w="940975">
                  <a:extLst>
                    <a:ext uri="{9D8B030D-6E8A-4147-A177-3AD203B41FA5}">
                      <a16:colId xmlns:a16="http://schemas.microsoft.com/office/drawing/2014/main" val="1384929084"/>
                    </a:ext>
                  </a:extLst>
                </a:gridCol>
                <a:gridCol w="802251">
                  <a:extLst>
                    <a:ext uri="{9D8B030D-6E8A-4147-A177-3AD203B41FA5}">
                      <a16:colId xmlns:a16="http://schemas.microsoft.com/office/drawing/2014/main" val="1092226448"/>
                    </a:ext>
                  </a:extLst>
                </a:gridCol>
                <a:gridCol w="701804">
                  <a:extLst>
                    <a:ext uri="{9D8B030D-6E8A-4147-A177-3AD203B41FA5}">
                      <a16:colId xmlns:a16="http://schemas.microsoft.com/office/drawing/2014/main" val="2495238354"/>
                    </a:ext>
                  </a:extLst>
                </a:gridCol>
              </a:tblGrid>
              <a:tr h="4572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</a:p>
                    <a:p>
                      <a:pPr algn="l" fontAlgn="b"/>
                      <a:r>
                        <a:rPr lang="en-US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Library Hi Tech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Gone with the Wind</a:t>
                      </a:r>
                      <a:endParaRPr lang="en-US" sz="1600" b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Acid Rain in Shenandoah Park, Virginia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US" sz="1600" b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70101482"/>
                  </a:ext>
                </a:extLst>
              </a:tr>
              <a:tr h="457200">
                <a:tc gridSpan="2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Keyword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Title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Keyword*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Title*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Keyword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Title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US" sz="1600" b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2371755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Interface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Place in hitlist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Place in hitlist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Place in hitlist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Place in hitlist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Place in hitlist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Place in hitlist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Average Score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264478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University of Southern Mississippi </a:t>
                      </a:r>
                      <a:endParaRPr lang="en-US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Primo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6994988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Clemson University </a:t>
                      </a:r>
                      <a:endParaRPr lang="en-US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Primo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4141529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Kansas State University </a:t>
                      </a:r>
                      <a:endParaRPr lang="en-US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Primo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685128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Delta State University </a:t>
                      </a:r>
                      <a:endParaRPr lang="en-US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EDS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61873892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Auburn University </a:t>
                      </a:r>
                      <a:endParaRPr lang="en-US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EDS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5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4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509693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West Virginia University </a:t>
                      </a:r>
                      <a:endParaRPr lang="en-US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EDS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4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3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31243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Gannon University </a:t>
                      </a:r>
                      <a:endParaRPr lang="en-US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CloudSource+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 N/A </a:t>
                      </a:r>
                      <a:endParaRPr lang="en-US" sz="1600" b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 N/A </a:t>
                      </a:r>
                      <a:endParaRPr lang="en-US" sz="1600" b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1*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1*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N/A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N/A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N/A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2154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Houston Christian University </a:t>
                      </a:r>
                      <a:endParaRPr lang="en-US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CloudSource+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1*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1*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07722470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Tarleton State University </a:t>
                      </a:r>
                      <a:endParaRPr lang="en-US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CloudSource+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1*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1*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endParaRPr lang="en-US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0425431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88949A9C-4EEB-8199-597F-416BA53A5AC5}"/>
              </a:ext>
            </a:extLst>
          </p:cNvPr>
          <p:cNvSpPr txBox="1"/>
          <p:nvPr/>
        </p:nvSpPr>
        <p:spPr>
          <a:xfrm>
            <a:off x="3071415" y="6160372"/>
            <a:ext cx="88064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*CloudSource+  Results are based on placement in the online portion of the search results. </a:t>
            </a:r>
          </a:p>
        </p:txBody>
      </p:sp>
    </p:spTree>
    <p:extLst>
      <p:ext uri="{BB962C8B-B14F-4D97-AF65-F5344CB8AC3E}">
        <p14:creationId xmlns:p14="http://schemas.microsoft.com/office/powerpoint/2010/main" val="52793602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CB874-BEBE-3632-F419-E1BF25C6D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242455"/>
            <a:ext cx="10018713" cy="930564"/>
          </a:xfrm>
        </p:spPr>
        <p:txBody>
          <a:bodyPr/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Observations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16A0F3-8A34-9651-E3C7-43C0D2499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09" y="1173019"/>
            <a:ext cx="10018713" cy="4387272"/>
          </a:xfrm>
        </p:spPr>
        <p:txBody>
          <a:bodyPr>
            <a:noAutofit/>
          </a:bodyPr>
          <a:lstStyle/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Primo and EDS have robust and complete indexes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Holdings are interfiled in Primo and EDS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CloudSource relies on the Enterprise functionality for physical holdings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CloudSource+ is still in development and has a “younger” index that needs to grow</a:t>
            </a:r>
            <a:r>
              <a:rPr lang="en-US" sz="3000" dirty="0"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39808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C389C-0800-AE4E-67DC-25D8C3A90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1946" y="279400"/>
            <a:ext cx="10018713" cy="914399"/>
          </a:xfrm>
        </p:spPr>
        <p:txBody>
          <a:bodyPr/>
          <a:lstStyle/>
          <a:p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Growing Pains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FF11F6-AA9A-98EB-6253-369B6368D5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9728" y="1595581"/>
            <a:ext cx="10018713" cy="3692759"/>
          </a:xfrm>
        </p:spPr>
        <p:txBody>
          <a:bodyPr>
            <a:normAutofit/>
          </a:bodyPr>
          <a:lstStyle/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Desire for results to “include quick retrieval, relevant results, and full text in one click</a:t>
            </a:r>
            <a:r>
              <a:rPr lang="en-US" sz="3000" dirty="0">
                <a:latin typeface="Verdana" panose="020B0604030504040204" pitchFamily="34" charset="0"/>
                <a:ea typeface="Verdana" panose="020B0604030504040204" pitchFamily="34" charset="0"/>
              </a:rPr>
              <a:t>”</a:t>
            </a:r>
            <a:r>
              <a:rPr lang="en-US" sz="3000" baseline="30000" dirty="0"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Considered a growing trend but needed maturity and development before being implemented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2010-2012 increase usage doubled in 260 libraries.  But still offered online catalog for physical materials </a:t>
            </a:r>
            <a:r>
              <a:rPr lang="en-US" sz="3000" baseline="3000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US" sz="3000" baseline="30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7CD912-2779-4575-4B96-1E0E5F573776}"/>
              </a:ext>
            </a:extLst>
          </p:cNvPr>
          <p:cNvSpPr txBox="1"/>
          <p:nvPr/>
        </p:nvSpPr>
        <p:spPr>
          <a:xfrm>
            <a:off x="2586182" y="5288340"/>
            <a:ext cx="96058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aseline="3000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1</a:t>
            </a:r>
            <a:r>
              <a:rPr lang="en-US" sz="160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Guajardo, R., Brett, K., &amp; Young, F. (2017). The evolution of discovery systems in academic libraries: A case study at the University of Houston libraries. </a:t>
            </a:r>
            <a:r>
              <a:rPr lang="en-US" sz="1600" i="1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Journal of Electronic Resources Librarianship</a:t>
            </a:r>
            <a:r>
              <a:rPr lang="en-US" sz="160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en-US" sz="1600" i="1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29</a:t>
            </a:r>
            <a:r>
              <a:rPr lang="en-US" sz="160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(1), 16–23. </a:t>
            </a:r>
            <a:r>
              <a:rPr lang="en-US" sz="160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  <a:hlinkClick r:id="rId2"/>
              </a:rPr>
              <a:t>https</a:t>
            </a:r>
            <a:r>
              <a:rPr lang="en-US" sz="16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  <a:hlinkClick r:id="rId2"/>
              </a:rPr>
              <a:t>://doi.org/10.1080/1941126X.2017.1270097</a:t>
            </a:r>
            <a:endParaRPr lang="en-US" sz="1600" dirty="0">
              <a:effectLst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en-US" sz="1600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r>
              <a:rPr lang="en-US" sz="1600" baseline="300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US" sz="16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Hofmann, M. A., &amp; Yang, S. Q. (2012). “Discovering” what’s changed: A revisit of the OPACs of 260 academic libraries. </a:t>
            </a:r>
            <a:r>
              <a:rPr lang="en-US" sz="1600" i="1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Library Hi Tech</a:t>
            </a:r>
            <a:r>
              <a:rPr lang="en-US" sz="16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US" sz="1600" i="1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30</a:t>
            </a:r>
            <a:r>
              <a:rPr lang="en-US" sz="16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(2), 253–274. </a:t>
            </a:r>
            <a:endParaRPr lang="en-US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4830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DBDDF-4769-3B1B-B0CB-AE72D4469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242455"/>
            <a:ext cx="10018713" cy="902855"/>
          </a:xfrm>
        </p:spPr>
        <p:txBody>
          <a:bodyPr/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8863D7-01D8-BC0F-0D22-C76A77561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09" y="1145310"/>
            <a:ext cx="10018713" cy="3124201"/>
          </a:xfrm>
        </p:spPr>
        <p:txBody>
          <a:bodyPr/>
          <a:lstStyle/>
          <a:p>
            <a:r>
              <a:rPr lang="en-US" sz="3000" dirty="0">
                <a:latin typeface="Verdana" panose="020B0604030504040204" pitchFamily="34" charset="0"/>
                <a:ea typeface="Verdana" panose="020B0604030504040204" pitchFamily="34" charset="0"/>
              </a:rPr>
              <a:t>Which is better? Hard to say</a:t>
            </a:r>
          </a:p>
          <a:p>
            <a:r>
              <a:rPr lang="en-US" sz="3000" dirty="0">
                <a:latin typeface="Verdana" panose="020B0604030504040204" pitchFamily="34" charset="0"/>
                <a:ea typeface="Verdana" panose="020B0604030504040204" pitchFamily="34" charset="0"/>
              </a:rPr>
              <a:t>Interfaces are similar, but different</a:t>
            </a:r>
          </a:p>
          <a:p>
            <a:r>
              <a:rPr lang="en-US" sz="3000" dirty="0">
                <a:latin typeface="Verdana" panose="020B0604030504040204" pitchFamily="34" charset="0"/>
                <a:ea typeface="Verdana" panose="020B0604030504040204" pitchFamily="34" charset="0"/>
              </a:rPr>
              <a:t>CloudSource+ still in development</a:t>
            </a:r>
          </a:p>
          <a:p>
            <a:pPr lvl="1"/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Relies on relationships with content holders</a:t>
            </a:r>
          </a:p>
          <a:p>
            <a:pPr lvl="1"/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Has great potential, especially on the OA content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83595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4C7C8-D2A3-B922-FCCA-3042F7405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652398"/>
          </a:xfrm>
        </p:spPr>
        <p:txBody>
          <a:bodyPr>
            <a:normAutofit/>
          </a:bodyPr>
          <a:lstStyle/>
          <a:p>
            <a:pPr algn="ctr"/>
            <a:r>
              <a:rPr lang="en-US" sz="9600" dirty="0">
                <a:latin typeface="Verdana" panose="020B0604030504040204" pitchFamily="34" charset="0"/>
                <a:ea typeface="Verdana" panose="020B0604030504040204" pitchFamily="34" charset="0"/>
              </a:rPr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7A88F-A3DB-6416-D2A4-6E55F092E7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3363" y="4017523"/>
            <a:ext cx="9765146" cy="2159440"/>
          </a:xfrm>
        </p:spPr>
        <p:txBody>
          <a:bodyPr/>
          <a:lstStyle/>
          <a:p>
            <a:pPr marL="0" indent="0">
              <a:buNone/>
            </a:pPr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Anita Winger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Mississippi State University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awinger@library.msstate.edu</a:t>
            </a:r>
          </a:p>
        </p:txBody>
      </p:sp>
    </p:spTree>
    <p:extLst>
      <p:ext uri="{BB962C8B-B14F-4D97-AF65-F5344CB8AC3E}">
        <p14:creationId xmlns:p14="http://schemas.microsoft.com/office/powerpoint/2010/main" val="3857477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B9D755-6DC9-ED2C-CCAD-6271CD5338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7F20C-5379-8ED3-AD7E-3D0A9DA2C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1256" y="297810"/>
            <a:ext cx="10018713" cy="902855"/>
          </a:xfrm>
        </p:spPr>
        <p:txBody>
          <a:bodyPr/>
          <a:lstStyle/>
          <a:p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Primo – Central Discovery Index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9F543-DB5D-FDEB-B344-D9C6466F76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1256" y="1598325"/>
            <a:ext cx="10515600" cy="3019857"/>
          </a:xfrm>
        </p:spPr>
        <p:txBody>
          <a:bodyPr>
            <a:normAutofit/>
          </a:bodyPr>
          <a:lstStyle/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5.2B+ records in Central Discovery Index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100% Content neutral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 sz="2400">
                <a:latin typeface="Verdana" panose="020B0604030504040204" pitchFamily="34" charset="0"/>
                <a:ea typeface="Verdana" panose="020B0604030504040204" pitchFamily="34" charset="0"/>
              </a:rPr>
              <a:t>OA Content and library local resources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Aggregated and enriched by Ex Libris team 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Sources treated equally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C185EE-1BDF-3320-2949-DDC8F27F5D18}"/>
              </a:ext>
            </a:extLst>
          </p:cNvPr>
          <p:cNvSpPr txBox="1"/>
          <p:nvPr/>
        </p:nvSpPr>
        <p:spPr>
          <a:xfrm>
            <a:off x="7578054" y="6351775"/>
            <a:ext cx="4613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2"/>
              </a:rPr>
              <a:t>https://exlibrisgroup.com/products/primo-discovery-service/</a:t>
            </a:r>
            <a:endParaRPr lang="en-US" sz="1400" dirty="0"/>
          </a:p>
          <a:p>
            <a:r>
              <a:rPr lang="en-US" sz="1400"/>
              <a:t>Retrieved on 2/15/2024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7105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08B10E-ACA3-9260-FFED-E9D7290607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C87E7-AEB1-98B9-774A-D368B0CDD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9051" y="293882"/>
            <a:ext cx="10018713" cy="884382"/>
          </a:xfrm>
        </p:spPr>
        <p:txBody>
          <a:bodyPr/>
          <a:lstStyle/>
          <a:p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Primo – Metadata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0AA86B-74A2-6FBC-F0DD-BD92486EC8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6950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/>
          </a:p>
          <a:p>
            <a:endParaRPr lang="en-US"/>
          </a:p>
          <a:p>
            <a:pPr lvl="1"/>
            <a:endParaRPr lang="en-US"/>
          </a:p>
        </p:txBody>
      </p:sp>
      <p:pic>
        <p:nvPicPr>
          <p:cNvPr id="6" name="Picture 5" descr="A colorful chart with text&#10;&#10;Description automatically generated with medium confidence">
            <a:extLst>
              <a:ext uri="{FF2B5EF4-FFF2-40B4-BE49-F238E27FC236}">
                <a16:creationId xmlns:a16="http://schemas.microsoft.com/office/drawing/2014/main" id="{803F83E9-5CB0-755C-6303-91FE1FED48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5" t="23542" r="3826" b="24482"/>
          <a:stretch/>
        </p:blipFill>
        <p:spPr>
          <a:xfrm>
            <a:off x="1529051" y="1575813"/>
            <a:ext cx="10404394" cy="363772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585921-F5DC-675C-D2C4-63AB1318056C}"/>
              </a:ext>
            </a:extLst>
          </p:cNvPr>
          <p:cNvSpPr txBox="1"/>
          <p:nvPr/>
        </p:nvSpPr>
        <p:spPr>
          <a:xfrm>
            <a:off x="7578054" y="6351775"/>
            <a:ext cx="4613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3"/>
              </a:rPr>
              <a:t>https://exlibrisgroup.com/products/primo-discovery-service/</a:t>
            </a:r>
            <a:endParaRPr lang="en-US" sz="1400" dirty="0"/>
          </a:p>
          <a:p>
            <a:r>
              <a:rPr lang="en-US" sz="1400"/>
              <a:t>Retrieved on 2/15/2024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81106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FDD7B8-C0C2-A4B6-7F03-BF3AE900C9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6CD2D-6EE0-2D5F-0690-C4B87679C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287693"/>
            <a:ext cx="10018713" cy="921327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Primo</a:t>
            </a:r>
            <a:b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Relevancy Ranking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EF3E29-80BE-DA9E-A64A-4D12553149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1" y="1579852"/>
            <a:ext cx="10515600" cy="1948439"/>
          </a:xfrm>
        </p:spPr>
        <p:txBody>
          <a:bodyPr>
            <a:normAutofit/>
          </a:bodyPr>
          <a:lstStyle/>
          <a:p>
            <a:r>
              <a:rPr lang="en-US" sz="3000" dirty="0">
                <a:latin typeface="Verdana" panose="020B0604030504040204" pitchFamily="34" charset="0"/>
                <a:ea typeface="Verdana" panose="020B0604030504040204" pitchFamily="34" charset="0"/>
              </a:rPr>
              <a:t>“</a:t>
            </a:r>
            <a:r>
              <a:rPr lang="en-US" sz="3000" err="1">
                <a:latin typeface="Verdana" panose="020B0604030504040204" pitchFamily="34" charset="0"/>
                <a:ea typeface="Verdana" panose="020B0604030504040204" pitchFamily="34" charset="0"/>
              </a:rPr>
              <a:t>ScholarRank</a:t>
            </a:r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” technology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Personalized Ranking by area of study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Ranking for Local Collections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83D457-A327-0D80-44AC-F82ECF69FB2B}"/>
              </a:ext>
            </a:extLst>
          </p:cNvPr>
          <p:cNvSpPr txBox="1"/>
          <p:nvPr/>
        </p:nvSpPr>
        <p:spPr>
          <a:xfrm>
            <a:off x="7578054" y="6351775"/>
            <a:ext cx="4613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2"/>
              </a:rPr>
              <a:t>https://exlibrisgroup.com/products/primo-discovery-service/</a:t>
            </a:r>
            <a:endParaRPr lang="en-US" sz="1400" dirty="0"/>
          </a:p>
          <a:p>
            <a:r>
              <a:rPr lang="en-US" sz="1400"/>
              <a:t>Retrieved on 2/15/2024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95582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ECA3A-B261-D8EA-A424-225FC061E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1257" y="297810"/>
            <a:ext cx="10018713" cy="89361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Primo</a:t>
            </a:r>
            <a:b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Exploration Services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9A327F-B89D-8EA3-7829-E9C7D47BFA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1257" y="1607560"/>
            <a:ext cx="10515600" cy="4349895"/>
          </a:xfrm>
        </p:spPr>
        <p:txBody>
          <a:bodyPr>
            <a:normAutofit/>
          </a:bodyPr>
          <a:lstStyle/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Article Recommender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Resource Recommender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LibGuides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Databases</a:t>
            </a:r>
          </a:p>
          <a:p>
            <a:pPr lvl="1"/>
            <a:r>
              <a:rPr lang="en-US" sz="2400">
                <a:latin typeface="Verdana" panose="020B0604030504040204" pitchFamily="34" charset="0"/>
                <a:ea typeface="Verdana" panose="020B0604030504040204" pitchFamily="34" charset="0"/>
              </a:rPr>
              <a:t>Other local resources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Citation Trail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Syndetics Unbound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AC3F05-FE1E-9E2A-B0D8-1F18976DE55F}"/>
              </a:ext>
            </a:extLst>
          </p:cNvPr>
          <p:cNvSpPr txBox="1"/>
          <p:nvPr/>
        </p:nvSpPr>
        <p:spPr>
          <a:xfrm>
            <a:off x="7578054" y="6351775"/>
            <a:ext cx="4613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2"/>
              </a:rPr>
              <a:t>https://exlibrisgroup.com/products/primo-discovery-service/</a:t>
            </a:r>
            <a:endParaRPr lang="en-US" sz="1400" dirty="0"/>
          </a:p>
          <a:p>
            <a:r>
              <a:rPr lang="en-US" sz="1400"/>
              <a:t>Retrieved on 2/15/2024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55945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EA04AF-087B-AD71-6E00-E204BB8F3C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2A88E-F496-1AC3-0791-5BD020081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0493" y="297810"/>
            <a:ext cx="10018713" cy="902855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Primo</a:t>
            </a:r>
            <a:b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>
                <a:latin typeface="Verdana" panose="020B0604030504040204" pitchFamily="34" charset="0"/>
                <a:ea typeface="Verdana" panose="020B0604030504040204" pitchFamily="34" charset="0"/>
              </a:rPr>
              <a:t>SFX Link Resolver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4D8DBA-EB60-0CAD-F0E5-796CAA9C88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0493" y="1598325"/>
            <a:ext cx="10515600" cy="4869502"/>
          </a:xfrm>
        </p:spPr>
        <p:txBody>
          <a:bodyPr>
            <a:normAutofit/>
          </a:bodyPr>
          <a:lstStyle/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Direct link to Full Text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OpenURL Linking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Comprehensive knowledge base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Close collaboration with publisher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000">
                <a:latin typeface="Verdana" panose="020B0604030504040204" pitchFamily="34" charset="0"/>
                <a:ea typeface="Verdana" panose="020B0604030504040204" pitchFamily="34" charset="0"/>
              </a:rPr>
              <a:t>Other configurations</a:t>
            </a:r>
            <a:endParaRPr lang="en-US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 sz="2400">
                <a:latin typeface="Verdana" panose="020B0604030504040204" pitchFamily="34" charset="0"/>
                <a:ea typeface="Verdana" panose="020B0604030504040204" pitchFamily="34" charset="0"/>
              </a:rPr>
              <a:t>A-to-Z journal list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 sz="2400">
                <a:latin typeface="Verdana" panose="020B0604030504040204" pitchFamily="34" charset="0"/>
                <a:ea typeface="Verdana" panose="020B0604030504040204" pitchFamily="34" charset="0"/>
              </a:rPr>
              <a:t>eBook search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 sz="2400">
                <a:latin typeface="Verdana" panose="020B0604030504040204" pitchFamily="34" charset="0"/>
                <a:ea typeface="Verdana" panose="020B0604030504040204" pitchFamily="34" charset="0"/>
              </a:rPr>
              <a:t>Citation Linker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1CF01BD-2E52-9625-A004-D05B2C9175B9}"/>
              </a:ext>
            </a:extLst>
          </p:cNvPr>
          <p:cNvSpPr txBox="1"/>
          <p:nvPr/>
        </p:nvSpPr>
        <p:spPr>
          <a:xfrm>
            <a:off x="7578054" y="6351775"/>
            <a:ext cx="4613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2"/>
              </a:rPr>
              <a:t>https://exlibrisgroup.com/products/primo-discovery-service/</a:t>
            </a:r>
            <a:endParaRPr lang="en-US" sz="1400" dirty="0"/>
          </a:p>
          <a:p>
            <a:r>
              <a:rPr lang="en-US" sz="1400"/>
              <a:t>Retrieved on 2/15/2024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557374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10077</TotalTime>
  <Words>3096</Words>
  <Application>Microsoft Office PowerPoint</Application>
  <PresentationFormat>Widescreen</PresentationFormat>
  <Paragraphs>1000</Paragraphs>
  <Slides>41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Aptos</vt:lpstr>
      <vt:lpstr>Arial</vt:lpstr>
      <vt:lpstr>Calibri</vt:lpstr>
      <vt:lpstr>Corbel</vt:lpstr>
      <vt:lpstr>Verdana</vt:lpstr>
      <vt:lpstr>Parallax</vt:lpstr>
      <vt:lpstr>New Kid on the Block</vt:lpstr>
      <vt:lpstr>Web-Scale Discovery Service</vt:lpstr>
      <vt:lpstr>History </vt:lpstr>
      <vt:lpstr>Growing Pains</vt:lpstr>
      <vt:lpstr>Primo – Central Discovery Index</vt:lpstr>
      <vt:lpstr>Primo – Metadata</vt:lpstr>
      <vt:lpstr>Primo Relevancy Ranking</vt:lpstr>
      <vt:lpstr>Primo Exploration Services</vt:lpstr>
      <vt:lpstr>Primo SFX Link Resolver</vt:lpstr>
      <vt:lpstr>Ebsco Discovery Service (EDS) Data and Searching</vt:lpstr>
      <vt:lpstr>Ebsco Discovery Service (EDS) Authentication and Full Text Links </vt:lpstr>
      <vt:lpstr>Ebsco Discovery Service (EDS) User Experience</vt:lpstr>
      <vt:lpstr>Ebsco Discovery Service (EDS) Integration &amp; Customization</vt:lpstr>
      <vt:lpstr>CloudSource+ Open Access and Open Educational Resource</vt:lpstr>
      <vt:lpstr>CloudSource+ Closed Access Article Aggregation</vt:lpstr>
      <vt:lpstr>CloudSource Metadata Enhancement </vt:lpstr>
      <vt:lpstr>CloudSource+ Knowledge Base</vt:lpstr>
      <vt:lpstr>CloudSource+ Link Resolver</vt:lpstr>
      <vt:lpstr>Questions Asked</vt:lpstr>
      <vt:lpstr>Catalogs Evaluated</vt:lpstr>
      <vt:lpstr>Methodology</vt:lpstr>
      <vt:lpstr>Limitations</vt:lpstr>
      <vt:lpstr>Features</vt:lpstr>
      <vt:lpstr>Advanced Search Builder</vt:lpstr>
      <vt:lpstr>Additional Observations - Primo</vt:lpstr>
      <vt:lpstr>Additional Observations - EDS</vt:lpstr>
      <vt:lpstr>Additional Observations – CloudSource+</vt:lpstr>
      <vt:lpstr>autism OR asd OR autism spectrum disorder</vt:lpstr>
      <vt:lpstr>Oil AND Gas Investigations </vt:lpstr>
      <vt:lpstr>music AND (treatment OR therapy)</vt:lpstr>
      <vt:lpstr>Library hi tech- Keyword Search</vt:lpstr>
      <vt:lpstr>Library hi tech - Title Search</vt:lpstr>
      <vt:lpstr>Gone with the Wind  - Keyword Search</vt:lpstr>
      <vt:lpstr>Gone with the Wind  - Title Search</vt:lpstr>
      <vt:lpstr>Acid Rain in Shenandoah Park, Virginia - Keyword</vt:lpstr>
      <vt:lpstr>Acid Rain in Shenandoah Park, Virginia - Title</vt:lpstr>
      <vt:lpstr>Keyword Relevancy Results </vt:lpstr>
      <vt:lpstr>Known Item Relevancy Results </vt:lpstr>
      <vt:lpstr>Observations</vt:lpstr>
      <vt:lpstr>Conclusions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Piloting Live with CloudSource+</dc:title>
  <dc:creator>Anita Winger</dc:creator>
  <cp:lastModifiedBy>Anita Winger</cp:lastModifiedBy>
  <cp:revision>17</cp:revision>
  <dcterms:created xsi:type="dcterms:W3CDTF">2024-01-22T14:36:34Z</dcterms:created>
  <dcterms:modified xsi:type="dcterms:W3CDTF">2024-05-22T21:38:56Z</dcterms:modified>
</cp:coreProperties>
</file>